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08976190a7_8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08976190a7_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08976190a7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08976190a7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13145c2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0513145c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0513145c2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0513145c2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0513145c2c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0513145c2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0513145c2c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0513145c2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0513145c2c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0513145c2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513145c2c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0513145c2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0513145c2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0513145c2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dd3e65dada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dd3e65dad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08976190a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08976190a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0513145c2c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0513145c2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0513145c2c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0513145c2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08976190a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08976190a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0513145c2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0513145c2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07a182326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07a182326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FC5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84500" y="1815450"/>
            <a:ext cx="9228500" cy="3379595"/>
          </a:xfrm>
          <a:prstGeom prst="rect">
            <a:avLst/>
          </a:prstGeom>
          <a:noFill/>
          <a:ln>
            <a:noFill/>
          </a:ln>
        </p:spPr>
      </p:pic>
      <p:sp>
        <p:nvSpPr>
          <p:cNvPr id="55" name="Google Shape;55;p13"/>
          <p:cNvSpPr/>
          <p:nvPr/>
        </p:nvSpPr>
        <p:spPr>
          <a:xfrm>
            <a:off x="-84500" y="-23550"/>
            <a:ext cx="9328500" cy="1839000"/>
          </a:xfrm>
          <a:prstGeom prst="rect">
            <a:avLst/>
          </a:prstGeom>
          <a:solidFill>
            <a:srgbClr val="FFFFFF"/>
          </a:solidFill>
          <a:ln w="9525" cap="flat" cmpd="sng">
            <a:solidFill>
              <a:srgbClr val="F8F9F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a:spLocks noGrp="1"/>
          </p:cNvSpPr>
          <p:nvPr>
            <p:ph type="ctrTitle"/>
          </p:nvPr>
        </p:nvSpPr>
        <p:spPr>
          <a:xfrm>
            <a:off x="1019625" y="851625"/>
            <a:ext cx="6427200" cy="14064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990"/>
              <a:buFont typeface="Arial"/>
              <a:buNone/>
            </a:pPr>
            <a:r>
              <a:rPr lang="it" sz="2370" b="1">
                <a:solidFill>
                  <a:srgbClr val="073763"/>
                </a:solidFill>
                <a:latin typeface="Roboto"/>
                <a:ea typeface="Roboto"/>
                <a:cs typeface="Roboto"/>
                <a:sym typeface="Roboto"/>
              </a:rPr>
              <a:t>Main aspects of the Cultural Heritage of Apulia and Massafra - and the effect of the Climate change on them</a:t>
            </a:r>
            <a:endParaRPr sz="2370" b="1">
              <a:solidFill>
                <a:srgbClr val="073763"/>
              </a:solidFill>
              <a:latin typeface="Roboto"/>
              <a:ea typeface="Roboto"/>
              <a:cs typeface="Roboto"/>
              <a:sym typeface="Roboto"/>
            </a:endParaRPr>
          </a:p>
          <a:p>
            <a:pPr marL="0" lvl="0" indent="0" algn="ctr" rtl="0">
              <a:spcBef>
                <a:spcPts val="0"/>
              </a:spcBef>
              <a:spcAft>
                <a:spcPts val="0"/>
              </a:spcAft>
              <a:buSzPts val="990"/>
              <a:buNone/>
            </a:pPr>
            <a:endParaRPr sz="3640">
              <a:solidFill>
                <a:srgbClr val="073763"/>
              </a:solidFill>
            </a:endParaRPr>
          </a:p>
        </p:txBody>
      </p:sp>
      <p:sp>
        <p:nvSpPr>
          <p:cNvPr id="57" name="Google Shape;57;p13"/>
          <p:cNvSpPr txBox="1">
            <a:spLocks noGrp="1"/>
          </p:cNvSpPr>
          <p:nvPr>
            <p:ph type="subTitle" idx="1"/>
          </p:nvPr>
        </p:nvSpPr>
        <p:spPr>
          <a:xfrm>
            <a:off x="122275" y="14654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sz="1600" i="1">
                <a:solidFill>
                  <a:srgbClr val="1C4587"/>
                </a:solidFill>
              </a:rPr>
              <a:t>Italian Team</a:t>
            </a:r>
            <a:endParaRPr sz="1600" i="1">
              <a:solidFill>
                <a:srgbClr val="1C4587"/>
              </a:solidFill>
            </a:endParaRPr>
          </a:p>
        </p:txBody>
      </p:sp>
      <p:sp>
        <p:nvSpPr>
          <p:cNvPr id="58" name="Google Shape;58;p13"/>
          <p:cNvSpPr txBox="1">
            <a:spLocks noGrp="1"/>
          </p:cNvSpPr>
          <p:nvPr>
            <p:ph type="subTitle" idx="1"/>
          </p:nvPr>
        </p:nvSpPr>
        <p:spPr>
          <a:xfrm>
            <a:off x="55050" y="44741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sz="2100">
                <a:solidFill>
                  <a:srgbClr val="F8F9FA"/>
                </a:solidFill>
              </a:rPr>
              <a:t>Despotovac - Serbia 5</a:t>
            </a:r>
            <a:r>
              <a:rPr lang="it" sz="2100" baseline="30000">
                <a:solidFill>
                  <a:srgbClr val="F8F9FA"/>
                </a:solidFill>
              </a:rPr>
              <a:t>th</a:t>
            </a:r>
            <a:r>
              <a:rPr lang="it" sz="2100">
                <a:solidFill>
                  <a:srgbClr val="F8F9FA"/>
                </a:solidFill>
              </a:rPr>
              <a:t>-10</a:t>
            </a:r>
            <a:r>
              <a:rPr lang="it" sz="2100" baseline="30000">
                <a:solidFill>
                  <a:srgbClr val="F8F9FA"/>
                </a:solidFill>
              </a:rPr>
              <a:t>th </a:t>
            </a:r>
            <a:r>
              <a:rPr lang="it" sz="2100">
                <a:solidFill>
                  <a:srgbClr val="F8F9FA"/>
                </a:solidFill>
              </a:rPr>
              <a:t>March 2023</a:t>
            </a:r>
            <a:endParaRPr sz="2100" i="1" baseline="30000">
              <a:solidFill>
                <a:srgbClr val="F8F9FA"/>
              </a:solidFill>
            </a:endParaRPr>
          </a:p>
        </p:txBody>
      </p:sp>
      <p:pic>
        <p:nvPicPr>
          <p:cNvPr id="59" name="Google Shape;59;p13"/>
          <p:cNvPicPr preferRelativeResize="0"/>
          <p:nvPr/>
        </p:nvPicPr>
        <p:blipFill>
          <a:blip r:embed="rId4">
            <a:alphaModFix/>
          </a:blip>
          <a:stretch>
            <a:fillRect/>
          </a:stretch>
        </p:blipFill>
        <p:spPr>
          <a:xfrm>
            <a:off x="55050" y="94601"/>
            <a:ext cx="893450" cy="893450"/>
          </a:xfrm>
          <a:prstGeom prst="rect">
            <a:avLst/>
          </a:prstGeom>
          <a:noFill/>
          <a:ln>
            <a:noFill/>
          </a:ln>
        </p:spPr>
      </p:pic>
      <p:pic>
        <p:nvPicPr>
          <p:cNvPr id="60" name="Google Shape;60;p13"/>
          <p:cNvPicPr preferRelativeResize="0"/>
          <p:nvPr/>
        </p:nvPicPr>
        <p:blipFill>
          <a:blip r:embed="rId5">
            <a:alphaModFix/>
          </a:blip>
          <a:stretch>
            <a:fillRect/>
          </a:stretch>
        </p:blipFill>
        <p:spPr>
          <a:xfrm>
            <a:off x="7446825" y="94600"/>
            <a:ext cx="1612675" cy="893450"/>
          </a:xfrm>
          <a:prstGeom prst="rect">
            <a:avLst/>
          </a:prstGeom>
          <a:noFill/>
          <a:ln>
            <a:noFill/>
          </a:ln>
        </p:spPr>
      </p:pic>
      <p:pic>
        <p:nvPicPr>
          <p:cNvPr id="61" name="Google Shape;61;p13"/>
          <p:cNvPicPr preferRelativeResize="0"/>
          <p:nvPr/>
        </p:nvPicPr>
        <p:blipFill>
          <a:blip r:embed="rId6">
            <a:alphaModFix/>
          </a:blip>
          <a:stretch>
            <a:fillRect/>
          </a:stretch>
        </p:blipFill>
        <p:spPr>
          <a:xfrm>
            <a:off x="4055453" y="1815450"/>
            <a:ext cx="654250" cy="436000"/>
          </a:xfrm>
          <a:prstGeom prst="rect">
            <a:avLst/>
          </a:prstGeom>
          <a:noFill/>
          <a:ln w="9525" cap="flat" cmpd="sng">
            <a:solidFill>
              <a:srgbClr val="F8F9FA"/>
            </a:solidFill>
            <a:prstDash val="solid"/>
            <a:round/>
            <a:headEnd type="none" w="sm" len="sm"/>
            <a:tailEnd type="none" w="sm" len="sm"/>
          </a:ln>
        </p:spPr>
      </p:pic>
      <p:pic>
        <p:nvPicPr>
          <p:cNvPr id="62" name="Google Shape;62;p13"/>
          <p:cNvPicPr preferRelativeResize="0"/>
          <p:nvPr/>
        </p:nvPicPr>
        <p:blipFill>
          <a:blip r:embed="rId7">
            <a:alphaModFix/>
          </a:blip>
          <a:stretch>
            <a:fillRect/>
          </a:stretch>
        </p:blipFill>
        <p:spPr>
          <a:xfrm>
            <a:off x="3573024" y="0"/>
            <a:ext cx="1320397" cy="378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59300" y="1402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it" sz="2500" b="1">
                <a:solidFill>
                  <a:srgbClr val="073763"/>
                </a:solidFill>
              </a:rPr>
              <a:t>The Castellana Caves</a:t>
            </a:r>
            <a:endParaRPr sz="2500" b="1">
              <a:solidFill>
                <a:srgbClr val="073763"/>
              </a:solidFill>
            </a:endParaRPr>
          </a:p>
        </p:txBody>
      </p:sp>
      <p:sp>
        <p:nvSpPr>
          <p:cNvPr id="139" name="Google Shape;139;p22"/>
          <p:cNvSpPr txBox="1">
            <a:spLocks noGrp="1"/>
          </p:cNvSpPr>
          <p:nvPr>
            <p:ph type="body" idx="1"/>
          </p:nvPr>
        </p:nvSpPr>
        <p:spPr>
          <a:xfrm>
            <a:off x="103275" y="615900"/>
            <a:ext cx="5244300" cy="37593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it" sz="1600">
                <a:solidFill>
                  <a:srgbClr val="202124"/>
                </a:solidFill>
              </a:rPr>
              <a:t>This complex of </a:t>
            </a:r>
            <a:r>
              <a:rPr lang="it" sz="1600" b="1">
                <a:solidFill>
                  <a:srgbClr val="202124"/>
                </a:solidFill>
              </a:rPr>
              <a:t>underground caves</a:t>
            </a:r>
            <a:r>
              <a:rPr lang="it" sz="1600">
                <a:solidFill>
                  <a:srgbClr val="202124"/>
                </a:solidFill>
              </a:rPr>
              <a:t> of karst origins is among the most beautiful and spectacular in Italy. They are located in the Municipality of Castellana-Grotte near Bari.</a:t>
            </a:r>
            <a:endParaRPr sz="1600">
              <a:solidFill>
                <a:srgbClr val="202124"/>
              </a:solidFill>
            </a:endParaRPr>
          </a:p>
          <a:p>
            <a:pPr marL="0" marR="38100" lvl="0" indent="0" algn="l" rtl="0">
              <a:lnSpc>
                <a:spcPct val="108571"/>
              </a:lnSpc>
              <a:spcBef>
                <a:spcPts val="1200"/>
              </a:spcBef>
              <a:spcAft>
                <a:spcPts val="0"/>
              </a:spcAft>
              <a:buClr>
                <a:schemeClr val="dk1"/>
              </a:buClr>
              <a:buSzPts val="935"/>
              <a:buFont typeface="Arial"/>
              <a:buNone/>
            </a:pPr>
            <a:r>
              <a:rPr lang="it" sz="1600">
                <a:solidFill>
                  <a:srgbClr val="202124"/>
                </a:solidFill>
              </a:rPr>
              <a:t>They develop for a length of 3.348 Km and reach a maximum depth of 122 meters from the surface. </a:t>
            </a:r>
            <a:endParaRPr sz="1600">
              <a:solidFill>
                <a:srgbClr val="202124"/>
              </a:solidFill>
            </a:endParaRPr>
          </a:p>
          <a:p>
            <a:pPr marL="0" marR="38100" lvl="0" indent="0" algn="l" rtl="0">
              <a:lnSpc>
                <a:spcPct val="108571"/>
              </a:lnSpc>
              <a:spcBef>
                <a:spcPts val="0"/>
              </a:spcBef>
              <a:spcAft>
                <a:spcPts val="0"/>
              </a:spcAft>
              <a:buClr>
                <a:schemeClr val="dk1"/>
              </a:buClr>
              <a:buSzPts val="935"/>
              <a:buFont typeface="Arial"/>
              <a:buNone/>
            </a:pPr>
            <a:r>
              <a:rPr lang="it" sz="1600">
                <a:solidFill>
                  <a:srgbClr val="202124"/>
                </a:solidFill>
              </a:rPr>
              <a:t>The temperature of the internal rooms is around 16.5°C.</a:t>
            </a:r>
            <a:endParaRPr sz="1600">
              <a:solidFill>
                <a:srgbClr val="202124"/>
              </a:solidFill>
            </a:endParaRPr>
          </a:p>
          <a:p>
            <a:pPr marL="0" lvl="0" indent="0" algn="l" rtl="0">
              <a:lnSpc>
                <a:spcPct val="95000"/>
              </a:lnSpc>
              <a:spcBef>
                <a:spcPts val="0"/>
              </a:spcBef>
              <a:spcAft>
                <a:spcPts val="1200"/>
              </a:spcAft>
              <a:buSzPts val="935"/>
              <a:buNone/>
            </a:pPr>
            <a:endParaRPr/>
          </a:p>
        </p:txBody>
      </p:sp>
      <p:pic>
        <p:nvPicPr>
          <p:cNvPr id="140" name="Google Shape;140;p22"/>
          <p:cNvPicPr preferRelativeResize="0"/>
          <p:nvPr/>
        </p:nvPicPr>
        <p:blipFill>
          <a:blip r:embed="rId3">
            <a:alphaModFix/>
          </a:blip>
          <a:stretch>
            <a:fillRect/>
          </a:stretch>
        </p:blipFill>
        <p:spPr>
          <a:xfrm>
            <a:off x="4295100" y="3090625"/>
            <a:ext cx="4986450" cy="2501100"/>
          </a:xfrm>
          <a:prstGeom prst="rect">
            <a:avLst/>
          </a:prstGeom>
          <a:noFill/>
          <a:ln>
            <a:noFill/>
          </a:ln>
        </p:spPr>
      </p:pic>
      <p:pic>
        <p:nvPicPr>
          <p:cNvPr id="141" name="Google Shape;141;p22"/>
          <p:cNvPicPr preferRelativeResize="0"/>
          <p:nvPr/>
        </p:nvPicPr>
        <p:blipFill>
          <a:blip r:embed="rId4">
            <a:alphaModFix/>
          </a:blip>
          <a:stretch>
            <a:fillRect/>
          </a:stretch>
        </p:blipFill>
        <p:spPr>
          <a:xfrm>
            <a:off x="5347483" y="-145676"/>
            <a:ext cx="4315066" cy="3236300"/>
          </a:xfrm>
          <a:prstGeom prst="rect">
            <a:avLst/>
          </a:prstGeom>
          <a:noFill/>
          <a:ln>
            <a:noFill/>
          </a:ln>
        </p:spPr>
      </p:pic>
      <p:pic>
        <p:nvPicPr>
          <p:cNvPr id="142" name="Google Shape;142;p22"/>
          <p:cNvPicPr preferRelativeResize="0"/>
          <p:nvPr/>
        </p:nvPicPr>
        <p:blipFill>
          <a:blip r:embed="rId5">
            <a:alphaModFix/>
          </a:blip>
          <a:stretch>
            <a:fillRect/>
          </a:stretch>
        </p:blipFill>
        <p:spPr>
          <a:xfrm>
            <a:off x="0" y="2885558"/>
            <a:ext cx="5347574" cy="30087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159300" y="76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rgbClr val="073763"/>
                </a:solidFill>
              </a:rPr>
              <a:t>The Masseria</a:t>
            </a:r>
            <a:endParaRPr b="1">
              <a:solidFill>
                <a:srgbClr val="073763"/>
              </a:solidFill>
            </a:endParaRPr>
          </a:p>
        </p:txBody>
      </p:sp>
      <p:sp>
        <p:nvSpPr>
          <p:cNvPr id="148" name="Google Shape;148;p23"/>
          <p:cNvSpPr txBox="1">
            <a:spLocks noGrp="1"/>
          </p:cNvSpPr>
          <p:nvPr>
            <p:ph type="body" idx="1"/>
          </p:nvPr>
        </p:nvSpPr>
        <p:spPr>
          <a:xfrm>
            <a:off x="159300" y="649675"/>
            <a:ext cx="87381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sz="1400">
                <a:solidFill>
                  <a:schemeClr val="dk1"/>
                </a:solidFill>
              </a:rPr>
              <a:t>The word “masseria” is a bit difficult to translate into English. The main meanings would be fazenda, farm, or something similar to it. In fact it is a farm. Long time ago this was the purpose of what was called masseria. It looks like a typical construction of the sixteenth and seventeenth centuries and was originally the result of the colonization of royal nobles in those areas that were previously been abandoned.</a:t>
            </a:r>
            <a:endParaRPr sz="1400">
              <a:solidFill>
                <a:schemeClr val="dk1"/>
              </a:solidFill>
            </a:endParaRPr>
          </a:p>
          <a:p>
            <a:pPr marL="0" lvl="0" indent="0" algn="just" rtl="0">
              <a:spcBef>
                <a:spcPts val="1800"/>
              </a:spcBef>
              <a:spcAft>
                <a:spcPts val="0"/>
              </a:spcAft>
              <a:buClr>
                <a:schemeClr val="dk1"/>
              </a:buClr>
              <a:buSzPts val="1100"/>
              <a:buFont typeface="Arial"/>
              <a:buNone/>
            </a:pPr>
            <a:r>
              <a:rPr lang="it" sz="1400">
                <a:solidFill>
                  <a:schemeClr val="dk1"/>
                </a:solidFill>
              </a:rPr>
              <a:t>A masseria was basically a large farm inhabited by the landowners, and included lodgings for the peasants working the land, stables, and warehouses for forage and crops.</a:t>
            </a:r>
            <a:r>
              <a:rPr lang="it" sz="1300">
                <a:solidFill>
                  <a:schemeClr val="dk1"/>
                </a:solidFill>
                <a:highlight>
                  <a:srgbClr val="FFFFFF"/>
                </a:highlight>
              </a:rPr>
              <a:t> </a:t>
            </a:r>
            <a:endParaRPr sz="1300">
              <a:solidFill>
                <a:schemeClr val="dk1"/>
              </a:solidFill>
              <a:highlight>
                <a:srgbClr val="FFFFFF"/>
              </a:highlight>
            </a:endParaRPr>
          </a:p>
          <a:p>
            <a:pPr marL="0" lvl="0" indent="0" algn="l" rtl="0">
              <a:spcBef>
                <a:spcPts val="1800"/>
              </a:spcBef>
              <a:spcAft>
                <a:spcPts val="1200"/>
              </a:spcAft>
              <a:buNone/>
            </a:pPr>
            <a:endParaRPr sz="1300"/>
          </a:p>
        </p:txBody>
      </p:sp>
      <p:pic>
        <p:nvPicPr>
          <p:cNvPr id="149" name="Google Shape;149;p23"/>
          <p:cNvPicPr preferRelativeResize="0"/>
          <p:nvPr/>
        </p:nvPicPr>
        <p:blipFill>
          <a:blip r:embed="rId3">
            <a:alphaModFix/>
          </a:blip>
          <a:stretch>
            <a:fillRect/>
          </a:stretch>
        </p:blipFill>
        <p:spPr>
          <a:xfrm>
            <a:off x="0" y="2511675"/>
            <a:ext cx="5307296" cy="2631825"/>
          </a:xfrm>
          <a:prstGeom prst="rect">
            <a:avLst/>
          </a:prstGeom>
          <a:noFill/>
          <a:ln>
            <a:noFill/>
          </a:ln>
        </p:spPr>
      </p:pic>
      <p:pic>
        <p:nvPicPr>
          <p:cNvPr id="150" name="Google Shape;150;p23"/>
          <p:cNvPicPr preferRelativeResize="0"/>
          <p:nvPr/>
        </p:nvPicPr>
        <p:blipFill>
          <a:blip r:embed="rId4">
            <a:alphaModFix/>
          </a:blip>
          <a:stretch>
            <a:fillRect/>
          </a:stretch>
        </p:blipFill>
        <p:spPr>
          <a:xfrm>
            <a:off x="4997825" y="2511675"/>
            <a:ext cx="4146175" cy="2631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0" y="15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rgbClr val="073763"/>
                </a:solidFill>
              </a:rPr>
              <a:t>Our town: MASSAFRA</a:t>
            </a:r>
            <a:endParaRPr b="1">
              <a:solidFill>
                <a:srgbClr val="073763"/>
              </a:solidFill>
            </a:endParaRPr>
          </a:p>
        </p:txBody>
      </p:sp>
      <p:sp>
        <p:nvSpPr>
          <p:cNvPr id="156" name="Google Shape;156;p24"/>
          <p:cNvSpPr txBox="1"/>
          <p:nvPr/>
        </p:nvSpPr>
        <p:spPr>
          <a:xfrm>
            <a:off x="7400250" y="4703625"/>
            <a:ext cx="17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Alberto</a:t>
            </a:r>
            <a:endParaRPr/>
          </a:p>
        </p:txBody>
      </p:sp>
      <p:pic>
        <p:nvPicPr>
          <p:cNvPr id="157" name="Google Shape;157;p24"/>
          <p:cNvPicPr preferRelativeResize="0"/>
          <p:nvPr/>
        </p:nvPicPr>
        <p:blipFill rotWithShape="1">
          <a:blip r:embed="rId3">
            <a:alphaModFix/>
          </a:blip>
          <a:srcRect l="22134" t="23240" r="17784" b="11587"/>
          <a:stretch/>
        </p:blipFill>
        <p:spPr>
          <a:xfrm>
            <a:off x="4129764" y="0"/>
            <a:ext cx="5242834" cy="5143500"/>
          </a:xfrm>
          <a:prstGeom prst="rect">
            <a:avLst/>
          </a:prstGeom>
          <a:noFill/>
          <a:ln>
            <a:noFill/>
          </a:ln>
        </p:spPr>
      </p:pic>
      <p:pic>
        <p:nvPicPr>
          <p:cNvPr id="158" name="Google Shape;158;p24"/>
          <p:cNvPicPr preferRelativeResize="0"/>
          <p:nvPr/>
        </p:nvPicPr>
        <p:blipFill>
          <a:blip r:embed="rId4">
            <a:alphaModFix/>
          </a:blip>
          <a:stretch>
            <a:fillRect/>
          </a:stretch>
        </p:blipFill>
        <p:spPr>
          <a:xfrm>
            <a:off x="152400" y="725100"/>
            <a:ext cx="3411966" cy="4265999"/>
          </a:xfrm>
          <a:prstGeom prst="rect">
            <a:avLst/>
          </a:prstGeom>
          <a:noFill/>
          <a:ln>
            <a:noFill/>
          </a:ln>
        </p:spPr>
      </p:pic>
      <p:sp>
        <p:nvSpPr>
          <p:cNvPr id="159" name="Google Shape;159;p24"/>
          <p:cNvSpPr/>
          <p:nvPr/>
        </p:nvSpPr>
        <p:spPr>
          <a:xfrm>
            <a:off x="2867950" y="2736300"/>
            <a:ext cx="188100" cy="437700"/>
          </a:xfrm>
          <a:prstGeom prst="downArrow">
            <a:avLst>
              <a:gd name="adj1" fmla="val 50000"/>
              <a:gd name="adj2"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txBox="1"/>
          <p:nvPr/>
        </p:nvSpPr>
        <p:spPr>
          <a:xfrm>
            <a:off x="2548850" y="2407225"/>
            <a:ext cx="930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Massafra</a:t>
            </a:r>
            <a:endParaRPr/>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187775" y="154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rgbClr val="073763"/>
                </a:solidFill>
              </a:rPr>
              <a:t>The cultural heritage of Massafra</a:t>
            </a:r>
            <a:endParaRPr b="1">
              <a:solidFill>
                <a:srgbClr val="073763"/>
              </a:solidFill>
            </a:endParaRPr>
          </a:p>
        </p:txBody>
      </p:sp>
      <p:pic>
        <p:nvPicPr>
          <p:cNvPr id="166" name="Google Shape;166;p25"/>
          <p:cNvPicPr preferRelativeResize="0"/>
          <p:nvPr/>
        </p:nvPicPr>
        <p:blipFill>
          <a:blip r:embed="rId3">
            <a:alphaModFix/>
          </a:blip>
          <a:stretch>
            <a:fillRect/>
          </a:stretch>
        </p:blipFill>
        <p:spPr>
          <a:xfrm>
            <a:off x="624800" y="727650"/>
            <a:ext cx="7472315" cy="4282075"/>
          </a:xfrm>
          <a:prstGeom prst="rect">
            <a:avLst/>
          </a:prstGeom>
          <a:noFill/>
          <a:ln>
            <a:noFill/>
          </a:ln>
        </p:spPr>
      </p:pic>
      <p:sp>
        <p:nvSpPr>
          <p:cNvPr id="167" name="Google Shape;167;p25"/>
          <p:cNvSpPr txBox="1"/>
          <p:nvPr/>
        </p:nvSpPr>
        <p:spPr>
          <a:xfrm>
            <a:off x="7870500" y="4438950"/>
            <a:ext cx="127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4240550" y="4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it" sz="2500" b="1">
                <a:solidFill>
                  <a:srgbClr val="073763"/>
                </a:solidFill>
              </a:rPr>
              <a:t>San Marco’s Ravine</a:t>
            </a:r>
            <a:endParaRPr sz="2500" b="1">
              <a:solidFill>
                <a:srgbClr val="073763"/>
              </a:solidFill>
            </a:endParaRPr>
          </a:p>
        </p:txBody>
      </p:sp>
      <p:sp>
        <p:nvSpPr>
          <p:cNvPr id="173" name="Google Shape;173;p26"/>
          <p:cNvSpPr txBox="1">
            <a:spLocks noGrp="1"/>
          </p:cNvSpPr>
          <p:nvPr>
            <p:ph type="body" idx="1"/>
          </p:nvPr>
        </p:nvSpPr>
        <p:spPr>
          <a:xfrm>
            <a:off x="4240550" y="641850"/>
            <a:ext cx="4612800" cy="208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500">
                <a:solidFill>
                  <a:schemeClr val="dk1"/>
                </a:solidFill>
                <a:latin typeface="Roboto"/>
                <a:ea typeface="Roboto"/>
                <a:cs typeface="Roboto"/>
                <a:sym typeface="Roboto"/>
              </a:rPr>
              <a:t>San Marco's Ravine is a natural ravine located in the countryside in the town of Massafra. San Marco's Ravine is a popular destination for hiking, nature walks, and birdwatching, as it is home to many species of birds and other wildlife.</a:t>
            </a:r>
            <a:endParaRPr sz="1500">
              <a:solidFill>
                <a:schemeClr val="dk1"/>
              </a:solidFill>
              <a:latin typeface="Roboto"/>
              <a:ea typeface="Roboto"/>
              <a:cs typeface="Roboto"/>
              <a:sym typeface="Roboto"/>
            </a:endParaRPr>
          </a:p>
          <a:p>
            <a:pPr marL="0" lvl="0" indent="0" algn="l" rtl="0">
              <a:spcBef>
                <a:spcPts val="1200"/>
              </a:spcBef>
              <a:spcAft>
                <a:spcPts val="0"/>
              </a:spcAft>
              <a:buNone/>
            </a:pPr>
            <a:r>
              <a:rPr lang="it" sz="1500">
                <a:solidFill>
                  <a:schemeClr val="dk1"/>
                </a:solidFill>
              </a:rPr>
              <a:t>The ravine is characterized by a unique geology, vegetation, wildlife and limestone cliffs, which are all being threatened by the changing climate. Rising temperatures can alter the water cycle, leading to water scarcity and degradation of the vegetation. This can result in loss of biodiversity. Heavy rainfalls, which are becoming more frequent due to climate change, can cause erosion and destabilization of the delicate ravine slopes, leading to potential collapse. </a:t>
            </a:r>
            <a:endParaRPr sz="1700">
              <a:solidFill>
                <a:schemeClr val="dk1"/>
              </a:solidFill>
            </a:endParaRPr>
          </a:p>
          <a:p>
            <a:pPr marL="0" lvl="0" indent="0" algn="l" rtl="0">
              <a:spcBef>
                <a:spcPts val="1200"/>
              </a:spcBef>
              <a:spcAft>
                <a:spcPts val="1200"/>
              </a:spcAft>
              <a:buNone/>
            </a:pPr>
            <a:endParaRPr sz="1300">
              <a:solidFill>
                <a:schemeClr val="dk1"/>
              </a:solidFill>
              <a:highlight>
                <a:schemeClr val="lt1"/>
              </a:highlight>
            </a:endParaRPr>
          </a:p>
        </p:txBody>
      </p:sp>
      <p:pic>
        <p:nvPicPr>
          <p:cNvPr id="174" name="Google Shape;174;p26"/>
          <p:cNvPicPr preferRelativeResize="0"/>
          <p:nvPr/>
        </p:nvPicPr>
        <p:blipFill>
          <a:blip r:embed="rId3">
            <a:alphaModFix/>
          </a:blip>
          <a:stretch>
            <a:fillRect/>
          </a:stretch>
        </p:blipFill>
        <p:spPr>
          <a:xfrm>
            <a:off x="0" y="2571750"/>
            <a:ext cx="4119000" cy="2586900"/>
          </a:xfrm>
          <a:prstGeom prst="rect">
            <a:avLst/>
          </a:prstGeom>
          <a:noFill/>
          <a:ln>
            <a:noFill/>
          </a:ln>
        </p:spPr>
      </p:pic>
      <p:pic>
        <p:nvPicPr>
          <p:cNvPr id="175" name="Google Shape;175;p26"/>
          <p:cNvPicPr preferRelativeResize="0"/>
          <p:nvPr/>
        </p:nvPicPr>
        <p:blipFill>
          <a:blip r:embed="rId4">
            <a:alphaModFix/>
          </a:blip>
          <a:stretch>
            <a:fillRect/>
          </a:stretch>
        </p:blipFill>
        <p:spPr>
          <a:xfrm>
            <a:off x="0" y="0"/>
            <a:ext cx="4119000" cy="2586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7"/>
          <p:cNvSpPr txBox="1">
            <a:spLocks noGrp="1"/>
          </p:cNvSpPr>
          <p:nvPr>
            <p:ph type="title"/>
          </p:nvPr>
        </p:nvSpPr>
        <p:spPr>
          <a:xfrm>
            <a:off x="178650" y="199050"/>
            <a:ext cx="82479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t" sz="2520" b="1">
                <a:solidFill>
                  <a:srgbClr val="073763"/>
                </a:solidFill>
              </a:rPr>
              <a:t>The Castle</a:t>
            </a:r>
            <a:endParaRPr sz="2520" b="1">
              <a:solidFill>
                <a:srgbClr val="073763"/>
              </a:solidFill>
            </a:endParaRPr>
          </a:p>
        </p:txBody>
      </p:sp>
      <p:sp>
        <p:nvSpPr>
          <p:cNvPr id="181" name="Google Shape;181;p27"/>
          <p:cNvSpPr txBox="1">
            <a:spLocks noGrp="1"/>
          </p:cNvSpPr>
          <p:nvPr>
            <p:ph type="body" idx="1"/>
          </p:nvPr>
        </p:nvSpPr>
        <p:spPr>
          <a:xfrm>
            <a:off x="178650" y="520725"/>
            <a:ext cx="4855800" cy="3416400"/>
          </a:xfrm>
          <a:prstGeom prst="rect">
            <a:avLst/>
          </a:prstGeom>
        </p:spPr>
        <p:txBody>
          <a:bodyPr spcFirstLastPara="1" wrap="square" lIns="91425" tIns="91425" rIns="91425" bIns="91425" anchor="t" anchorCtr="0">
            <a:normAutofit fontScale="25000" lnSpcReduction="20000"/>
          </a:bodyPr>
          <a:lstStyle/>
          <a:p>
            <a:pPr marL="0" lvl="0" indent="0" algn="l" rtl="0">
              <a:lnSpc>
                <a:spcPct val="175000"/>
              </a:lnSpc>
              <a:spcBef>
                <a:spcPts val="0"/>
              </a:spcBef>
              <a:spcAft>
                <a:spcPts val="0"/>
              </a:spcAft>
              <a:buNone/>
            </a:pPr>
            <a:endParaRPr sz="1600">
              <a:solidFill>
                <a:schemeClr val="dk1"/>
              </a:solidFill>
            </a:endParaRPr>
          </a:p>
          <a:p>
            <a:pPr marL="0" lvl="0" indent="0" algn="l" rtl="0">
              <a:lnSpc>
                <a:spcPct val="175000"/>
              </a:lnSpc>
              <a:spcBef>
                <a:spcPts val="0"/>
              </a:spcBef>
              <a:spcAft>
                <a:spcPts val="0"/>
              </a:spcAft>
              <a:buClr>
                <a:schemeClr val="dk1"/>
              </a:buClr>
              <a:buSzPct val="104761"/>
              <a:buFont typeface="Arial"/>
              <a:buNone/>
            </a:pPr>
            <a:endParaRPr sz="1050">
              <a:solidFill>
                <a:schemeClr val="dk1"/>
              </a:solidFill>
            </a:endParaRPr>
          </a:p>
          <a:p>
            <a:pPr marL="0" lvl="0" indent="0" algn="l" rtl="0">
              <a:lnSpc>
                <a:spcPct val="175000"/>
              </a:lnSpc>
              <a:spcBef>
                <a:spcPts val="0"/>
              </a:spcBef>
              <a:spcAft>
                <a:spcPts val="0"/>
              </a:spcAft>
              <a:buClr>
                <a:schemeClr val="dk1"/>
              </a:buClr>
              <a:buSzPct val="104761"/>
              <a:buFont typeface="Arial"/>
              <a:buNone/>
            </a:pPr>
            <a:endParaRPr sz="1050">
              <a:solidFill>
                <a:schemeClr val="dk1"/>
              </a:solidFill>
            </a:endParaRPr>
          </a:p>
          <a:p>
            <a:pPr marL="0" lvl="0" indent="0" algn="l" rtl="0">
              <a:spcBef>
                <a:spcPts val="0"/>
              </a:spcBef>
              <a:spcAft>
                <a:spcPts val="0"/>
              </a:spcAft>
              <a:buClr>
                <a:schemeClr val="dk1"/>
              </a:buClr>
              <a:buSzPts val="275"/>
              <a:buFont typeface="Arial"/>
              <a:buNone/>
            </a:pPr>
            <a:r>
              <a:rPr lang="it" sz="6410">
                <a:solidFill>
                  <a:schemeClr val="dk1"/>
                </a:solidFill>
              </a:rPr>
              <a:t>The Castle of Massafra is a </a:t>
            </a:r>
            <a:r>
              <a:rPr lang="it" sz="6410" b="1">
                <a:solidFill>
                  <a:schemeClr val="dk1"/>
                </a:solidFill>
              </a:rPr>
              <a:t>medieval fortress</a:t>
            </a:r>
            <a:r>
              <a:rPr lang="it" sz="6410">
                <a:solidFill>
                  <a:schemeClr val="dk1"/>
                </a:solidFill>
              </a:rPr>
              <a:t> located in San Marco’s Ravine. It was built in the </a:t>
            </a:r>
            <a:r>
              <a:rPr lang="it" sz="6410" b="1">
                <a:solidFill>
                  <a:schemeClr val="dk1"/>
                </a:solidFill>
              </a:rPr>
              <a:t>10th century</a:t>
            </a:r>
            <a:r>
              <a:rPr lang="it" sz="6410">
                <a:solidFill>
                  <a:schemeClr val="dk1"/>
                </a:solidFill>
              </a:rPr>
              <a:t> and has undergone several renovations over the centuries. Today, the castle is a popular tourist attraction and is known for its imposing defensive walls, towers, and panoramic views of the surrounding landscape. </a:t>
            </a:r>
            <a:endParaRPr sz="6410">
              <a:solidFill>
                <a:schemeClr val="dk1"/>
              </a:solidFill>
            </a:endParaRPr>
          </a:p>
          <a:p>
            <a:pPr marL="0" lvl="0" indent="0" algn="l" rtl="0">
              <a:spcBef>
                <a:spcPts val="1200"/>
              </a:spcBef>
              <a:spcAft>
                <a:spcPts val="0"/>
              </a:spcAft>
              <a:buClr>
                <a:schemeClr val="dk1"/>
              </a:buClr>
              <a:buSzPts val="275"/>
              <a:buFont typeface="Arial"/>
              <a:buNone/>
            </a:pPr>
            <a:r>
              <a:rPr lang="it" sz="6410">
                <a:solidFill>
                  <a:schemeClr val="dk1"/>
                </a:solidFill>
              </a:rPr>
              <a:t>The castle of Massafra is one of the historic buildings threatened by the impacts of the climate change. They can lead to structural damage, like cracking and erosion, putting the integrity of the castle at risk. Climate change also affects the surrounding ecosystem. This can lead to increased humidity  levels inside the castle, promoting the growth of mold and other harmful organisms that can further deteriorate the structure. </a:t>
            </a:r>
            <a:endParaRPr sz="6410">
              <a:solidFill>
                <a:schemeClr val="dk1"/>
              </a:solidFill>
            </a:endParaRPr>
          </a:p>
          <a:p>
            <a:pPr marL="0" lvl="0" indent="0" algn="l" rtl="0">
              <a:spcBef>
                <a:spcPts val="1200"/>
              </a:spcBef>
              <a:spcAft>
                <a:spcPts val="0"/>
              </a:spcAft>
              <a:buClr>
                <a:schemeClr val="dk1"/>
              </a:buClr>
              <a:buSzPts val="275"/>
              <a:buFont typeface="Arial"/>
              <a:buNone/>
            </a:pPr>
            <a:endParaRPr sz="5623"/>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1200"/>
              </a:spcAft>
              <a:buNone/>
            </a:pPr>
            <a:endParaRPr/>
          </a:p>
        </p:txBody>
      </p:sp>
      <p:pic>
        <p:nvPicPr>
          <p:cNvPr id="182" name="Google Shape;182;p27"/>
          <p:cNvPicPr preferRelativeResize="0"/>
          <p:nvPr/>
        </p:nvPicPr>
        <p:blipFill>
          <a:blip r:embed="rId3">
            <a:alphaModFix/>
          </a:blip>
          <a:stretch>
            <a:fillRect/>
          </a:stretch>
        </p:blipFill>
        <p:spPr>
          <a:xfrm>
            <a:off x="5195750" y="0"/>
            <a:ext cx="3948252" cy="2638683"/>
          </a:xfrm>
          <a:prstGeom prst="rect">
            <a:avLst/>
          </a:prstGeom>
          <a:noFill/>
          <a:ln>
            <a:noFill/>
          </a:ln>
        </p:spPr>
      </p:pic>
      <p:pic>
        <p:nvPicPr>
          <p:cNvPr id="183" name="Google Shape;183;p27"/>
          <p:cNvPicPr preferRelativeResize="0"/>
          <p:nvPr/>
        </p:nvPicPr>
        <p:blipFill>
          <a:blip r:embed="rId4">
            <a:alphaModFix/>
          </a:blip>
          <a:stretch>
            <a:fillRect/>
          </a:stretch>
        </p:blipFill>
        <p:spPr>
          <a:xfrm>
            <a:off x="5195750" y="2638675"/>
            <a:ext cx="3948251" cy="2504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xfrm>
            <a:off x="239400" y="220125"/>
            <a:ext cx="87000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rgbClr val="073763"/>
                </a:solidFill>
              </a:rPr>
              <a:t>Apulian Food</a:t>
            </a:r>
            <a:endParaRPr b="1">
              <a:solidFill>
                <a:srgbClr val="073763"/>
              </a:solidFill>
            </a:endParaRPr>
          </a:p>
        </p:txBody>
      </p:sp>
      <p:sp>
        <p:nvSpPr>
          <p:cNvPr id="189" name="Google Shape;189;p28"/>
          <p:cNvSpPr txBox="1">
            <a:spLocks noGrp="1"/>
          </p:cNvSpPr>
          <p:nvPr>
            <p:ph type="body" idx="1"/>
          </p:nvPr>
        </p:nvSpPr>
        <p:spPr>
          <a:xfrm>
            <a:off x="239400" y="1167475"/>
            <a:ext cx="2198100" cy="3983400"/>
          </a:xfrm>
          <a:prstGeom prst="rect">
            <a:avLst/>
          </a:prstGeom>
          <a:ln w="19050"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rgbClr val="202124"/>
                </a:solidFill>
              </a:rPr>
              <a:t>ORECCHIETTE</a:t>
            </a:r>
            <a:endParaRPr>
              <a:solidFill>
                <a:srgbClr val="202124"/>
              </a:solidFill>
            </a:endParaRPr>
          </a:p>
          <a:p>
            <a:pPr marL="0" lvl="0" indent="0" algn="l" rtl="0">
              <a:spcBef>
                <a:spcPts val="1200"/>
              </a:spcBef>
              <a:spcAft>
                <a:spcPts val="0"/>
              </a:spcAft>
              <a:buNone/>
            </a:pPr>
            <a:r>
              <a:rPr lang="it" sz="1200">
                <a:solidFill>
                  <a:srgbClr val="202124"/>
                </a:solidFill>
              </a:rPr>
              <a:t>Orecchiette are the symbol of Apulian gastronomy. They are prepared especially in Bari but are famous throughout Apulia.They are a kind of pasta usually seasoned with turnip greens.</a:t>
            </a:r>
            <a:endParaRPr sz="1200">
              <a:solidFill>
                <a:srgbClr val="202124"/>
              </a:solidFill>
            </a:endParaRPr>
          </a:p>
          <a:p>
            <a:pPr marL="0" lvl="0" indent="0" algn="l" rtl="0">
              <a:spcBef>
                <a:spcPts val="1200"/>
              </a:spcBef>
              <a:spcAft>
                <a:spcPts val="0"/>
              </a:spcAft>
              <a:buNone/>
            </a:pPr>
            <a:endParaRPr>
              <a:solidFill>
                <a:srgbClr val="202124"/>
              </a:solidFill>
            </a:endParaRPr>
          </a:p>
          <a:p>
            <a:pPr marL="0" lvl="0" indent="0" algn="l" rtl="0">
              <a:spcBef>
                <a:spcPts val="1200"/>
              </a:spcBef>
              <a:spcAft>
                <a:spcPts val="0"/>
              </a:spcAft>
              <a:buNone/>
            </a:pPr>
            <a:endParaRPr>
              <a:solidFill>
                <a:srgbClr val="202124"/>
              </a:solidFill>
            </a:endParaRPr>
          </a:p>
          <a:p>
            <a:pPr marL="0" lvl="0" indent="0" algn="l" rtl="0">
              <a:spcBef>
                <a:spcPts val="1200"/>
              </a:spcBef>
              <a:spcAft>
                <a:spcPts val="1200"/>
              </a:spcAft>
              <a:buNone/>
            </a:pPr>
            <a:endParaRPr sz="1300"/>
          </a:p>
        </p:txBody>
      </p:sp>
      <p:sp>
        <p:nvSpPr>
          <p:cNvPr id="190" name="Google Shape;190;p28"/>
          <p:cNvSpPr txBox="1"/>
          <p:nvPr/>
        </p:nvSpPr>
        <p:spPr>
          <a:xfrm>
            <a:off x="7400250" y="4703625"/>
            <a:ext cx="17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Mattia</a:t>
            </a:r>
            <a:endParaRPr/>
          </a:p>
        </p:txBody>
      </p:sp>
      <p:sp>
        <p:nvSpPr>
          <p:cNvPr id="191" name="Google Shape;191;p28"/>
          <p:cNvSpPr txBox="1"/>
          <p:nvPr/>
        </p:nvSpPr>
        <p:spPr>
          <a:xfrm>
            <a:off x="2427575" y="1167475"/>
            <a:ext cx="2198100" cy="3983400"/>
          </a:xfrm>
          <a:prstGeom prst="rect">
            <a:avLst/>
          </a:prstGeom>
          <a:noFill/>
          <a:ln w="19050"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800">
                <a:solidFill>
                  <a:srgbClr val="202124"/>
                </a:solidFill>
              </a:rPr>
              <a:t>RICE, POTATOES AND MUSSELS</a:t>
            </a:r>
            <a:endParaRPr sz="1500">
              <a:solidFill>
                <a:schemeClr val="dk1"/>
              </a:solidFill>
            </a:endParaRPr>
          </a:p>
          <a:p>
            <a:pPr marL="0" lvl="0" indent="0" algn="l" rtl="0">
              <a:spcBef>
                <a:spcPts val="0"/>
              </a:spcBef>
              <a:spcAft>
                <a:spcPts val="0"/>
              </a:spcAft>
              <a:buNone/>
            </a:pPr>
            <a:r>
              <a:rPr lang="it" sz="1300"/>
              <a:t>This dish is made of rice, seafood and potatoes cooked in the oven. </a:t>
            </a:r>
            <a:r>
              <a:rPr lang="it" sz="1300">
                <a:solidFill>
                  <a:srgbClr val="202124"/>
                </a:solidFill>
              </a:rPr>
              <a:t>It is a variant of the Spanish paella, imported during the Bourbon domination of Apulia.</a:t>
            </a:r>
            <a:endParaRPr sz="1300">
              <a:solidFill>
                <a:srgbClr val="202124"/>
              </a:solidFill>
            </a:endParaRPr>
          </a:p>
          <a:p>
            <a:pPr marL="0" lvl="0" indent="0" algn="l" rtl="0">
              <a:spcBef>
                <a:spcPts val="0"/>
              </a:spcBef>
              <a:spcAft>
                <a:spcPts val="0"/>
              </a:spcAft>
              <a:buNone/>
            </a:pPr>
            <a:endParaRPr sz="1300"/>
          </a:p>
        </p:txBody>
      </p:sp>
      <p:sp>
        <p:nvSpPr>
          <p:cNvPr id="192" name="Google Shape;192;p28"/>
          <p:cNvSpPr txBox="1"/>
          <p:nvPr/>
        </p:nvSpPr>
        <p:spPr>
          <a:xfrm>
            <a:off x="4615663" y="1167475"/>
            <a:ext cx="2161800" cy="3983400"/>
          </a:xfrm>
          <a:prstGeom prst="rect">
            <a:avLst/>
          </a:prstGeom>
          <a:noFill/>
          <a:ln w="19050"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1800"/>
              <a:t>TYPICAL SWEETS</a:t>
            </a:r>
            <a:endParaRPr sz="1800"/>
          </a:p>
          <a:p>
            <a:pPr marL="0" marR="38100" lvl="0" indent="0" algn="l" rtl="0">
              <a:lnSpc>
                <a:spcPct val="100000"/>
              </a:lnSpc>
              <a:spcBef>
                <a:spcPts val="0"/>
              </a:spcBef>
              <a:spcAft>
                <a:spcPts val="0"/>
              </a:spcAft>
              <a:buClr>
                <a:schemeClr val="dk1"/>
              </a:buClr>
              <a:buSzPts val="1100"/>
              <a:buFont typeface="Arial"/>
              <a:buNone/>
            </a:pPr>
            <a:r>
              <a:rPr lang="it" sz="1300">
                <a:solidFill>
                  <a:srgbClr val="202124"/>
                </a:solidFill>
              </a:rPr>
              <a:t>Cartellate are a typical Christmas and Apulian dessert. It dates back to the sixth century after Christ. They are seasoned with honey or wine. Other typical sweets are taralli, which can be sweet or salted.</a:t>
            </a:r>
            <a:endParaRPr sz="1300">
              <a:solidFill>
                <a:srgbClr val="202124"/>
              </a:solidFill>
            </a:endParaRPr>
          </a:p>
          <a:p>
            <a:pPr marL="0" lvl="0" indent="0" algn="l" rtl="0">
              <a:spcBef>
                <a:spcPts val="0"/>
              </a:spcBef>
              <a:spcAft>
                <a:spcPts val="0"/>
              </a:spcAft>
              <a:buNone/>
            </a:pPr>
            <a:endParaRPr sz="1700"/>
          </a:p>
        </p:txBody>
      </p:sp>
      <p:pic>
        <p:nvPicPr>
          <p:cNvPr id="193" name="Google Shape;193;p28"/>
          <p:cNvPicPr preferRelativeResize="0"/>
          <p:nvPr/>
        </p:nvPicPr>
        <p:blipFill>
          <a:blip r:embed="rId3">
            <a:alphaModFix/>
          </a:blip>
          <a:stretch>
            <a:fillRect/>
          </a:stretch>
        </p:blipFill>
        <p:spPr>
          <a:xfrm>
            <a:off x="422875" y="3574825"/>
            <a:ext cx="1840725" cy="1483975"/>
          </a:xfrm>
          <a:prstGeom prst="rect">
            <a:avLst/>
          </a:prstGeom>
          <a:noFill/>
          <a:ln>
            <a:noFill/>
          </a:ln>
        </p:spPr>
      </p:pic>
      <p:pic>
        <p:nvPicPr>
          <p:cNvPr id="194" name="Google Shape;194;p28"/>
          <p:cNvPicPr preferRelativeResize="0"/>
          <p:nvPr/>
        </p:nvPicPr>
        <p:blipFill>
          <a:blip r:embed="rId4">
            <a:alphaModFix/>
          </a:blip>
          <a:stretch>
            <a:fillRect/>
          </a:stretch>
        </p:blipFill>
        <p:spPr>
          <a:xfrm>
            <a:off x="4678800" y="3674475"/>
            <a:ext cx="2058025" cy="1415499"/>
          </a:xfrm>
          <a:prstGeom prst="rect">
            <a:avLst/>
          </a:prstGeom>
          <a:noFill/>
          <a:ln>
            <a:noFill/>
          </a:ln>
        </p:spPr>
      </p:pic>
      <p:pic>
        <p:nvPicPr>
          <p:cNvPr id="195" name="Google Shape;195;p28"/>
          <p:cNvPicPr preferRelativeResize="0"/>
          <p:nvPr/>
        </p:nvPicPr>
        <p:blipFill>
          <a:blip r:embed="rId5">
            <a:alphaModFix/>
          </a:blip>
          <a:stretch>
            <a:fillRect/>
          </a:stretch>
        </p:blipFill>
        <p:spPr>
          <a:xfrm rot="10800000" flipH="1">
            <a:off x="2571675" y="3630300"/>
            <a:ext cx="1909850" cy="1415500"/>
          </a:xfrm>
          <a:prstGeom prst="rect">
            <a:avLst/>
          </a:prstGeom>
          <a:noFill/>
          <a:ln>
            <a:noFill/>
          </a:ln>
        </p:spPr>
      </p:pic>
      <p:sp>
        <p:nvSpPr>
          <p:cNvPr id="196" name="Google Shape;196;p28"/>
          <p:cNvSpPr txBox="1"/>
          <p:nvPr/>
        </p:nvSpPr>
        <p:spPr>
          <a:xfrm>
            <a:off x="6777475" y="1167475"/>
            <a:ext cx="2161800" cy="3983400"/>
          </a:xfrm>
          <a:prstGeom prst="rect">
            <a:avLst/>
          </a:prstGeom>
          <a:noFill/>
          <a:ln w="19050"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None/>
            </a:pPr>
            <a:r>
              <a:rPr lang="it" sz="1800">
                <a:solidFill>
                  <a:srgbClr val="202124"/>
                </a:solidFill>
              </a:rPr>
              <a:t>PANZEROTTI</a:t>
            </a:r>
            <a:endParaRPr sz="1800">
              <a:solidFill>
                <a:srgbClr val="202124"/>
              </a:solidFill>
            </a:endParaRPr>
          </a:p>
          <a:p>
            <a:pPr marL="0" marR="38100" lvl="0" indent="0" algn="l" rtl="0">
              <a:lnSpc>
                <a:spcPct val="100000"/>
              </a:lnSpc>
              <a:spcBef>
                <a:spcPts val="0"/>
              </a:spcBef>
              <a:spcAft>
                <a:spcPts val="0"/>
              </a:spcAft>
              <a:buClr>
                <a:schemeClr val="dk1"/>
              </a:buClr>
              <a:buSzPts val="1100"/>
              <a:buFont typeface="Arial"/>
              <a:buNone/>
            </a:pPr>
            <a:r>
              <a:rPr lang="it" sz="1300">
                <a:solidFill>
                  <a:srgbClr val="202124"/>
                </a:solidFill>
              </a:rPr>
              <a:t>They are a sort of fried calzoni filled with mozzarella cheese, ham, tomato sauce. They are usually eaten at dinner, instead of pizza.</a:t>
            </a:r>
            <a:endParaRPr sz="1300">
              <a:solidFill>
                <a:srgbClr val="202124"/>
              </a:solidFill>
            </a:endParaRPr>
          </a:p>
        </p:txBody>
      </p:sp>
      <p:pic>
        <p:nvPicPr>
          <p:cNvPr id="197" name="Google Shape;197;p28"/>
          <p:cNvPicPr preferRelativeResize="0"/>
          <p:nvPr/>
        </p:nvPicPr>
        <p:blipFill rotWithShape="1">
          <a:blip r:embed="rId6">
            <a:alphaModFix/>
          </a:blip>
          <a:srcRect t="-16007" r="-23137" b="-7129"/>
          <a:stretch/>
        </p:blipFill>
        <p:spPr>
          <a:xfrm>
            <a:off x="6789950" y="3436938"/>
            <a:ext cx="2619375" cy="1743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body" idx="1"/>
          </p:nvPr>
        </p:nvSpPr>
        <p:spPr>
          <a:xfrm>
            <a:off x="118000" y="1014100"/>
            <a:ext cx="2757900" cy="4129500"/>
          </a:xfrm>
          <a:prstGeom prst="rect">
            <a:avLst/>
          </a:prstGeom>
          <a:ln w="19050" cap="flat" cmpd="sng">
            <a:solidFill>
              <a:srgbClr val="073763"/>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it" sz="2000">
                <a:solidFill>
                  <a:srgbClr val="000000"/>
                </a:solidFill>
              </a:rPr>
              <a:t>OLIVE OIL              </a:t>
            </a:r>
            <a:r>
              <a:rPr lang="it">
                <a:solidFill>
                  <a:srgbClr val="000000"/>
                </a:solidFill>
              </a:rPr>
              <a:t>The Apulian landscape is dominated by 70% by olive trees and olive oil, which is a fundamental element for the Apulian cuisine</a:t>
            </a:r>
            <a:endParaRPr>
              <a:solidFill>
                <a:srgbClr val="000000"/>
              </a:solidFill>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sp>
        <p:nvSpPr>
          <p:cNvPr id="203" name="Google Shape;203;p29"/>
          <p:cNvSpPr txBox="1"/>
          <p:nvPr/>
        </p:nvSpPr>
        <p:spPr>
          <a:xfrm>
            <a:off x="7400250" y="4703625"/>
            <a:ext cx="17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Mattia</a:t>
            </a:r>
            <a:endParaRPr/>
          </a:p>
        </p:txBody>
      </p:sp>
      <p:sp>
        <p:nvSpPr>
          <p:cNvPr id="204" name="Google Shape;204;p29"/>
          <p:cNvSpPr txBox="1"/>
          <p:nvPr/>
        </p:nvSpPr>
        <p:spPr>
          <a:xfrm flipH="1">
            <a:off x="3215050" y="1014100"/>
            <a:ext cx="2699400" cy="4129500"/>
          </a:xfrm>
          <a:prstGeom prst="rect">
            <a:avLst/>
          </a:prstGeom>
          <a:noFill/>
          <a:ln w="19050"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2000"/>
              <a:t>CITRUS FRUITS</a:t>
            </a:r>
            <a:endParaRPr sz="2000"/>
          </a:p>
          <a:p>
            <a:pPr marL="0" lvl="0" indent="0" algn="l" rtl="0">
              <a:spcBef>
                <a:spcPts val="0"/>
              </a:spcBef>
              <a:spcAft>
                <a:spcPts val="0"/>
              </a:spcAft>
              <a:buNone/>
            </a:pPr>
            <a:r>
              <a:rPr lang="it" sz="1800">
                <a:solidFill>
                  <a:srgbClr val="202124"/>
                </a:solidFill>
              </a:rPr>
              <a:t>Citrus fruits are one of the main productions in Apulia, in fact the fields are full of clementine, oranges and lemon trees.</a:t>
            </a:r>
            <a:endParaRPr sz="1800">
              <a:solidFill>
                <a:srgbClr val="202124"/>
              </a:solidFill>
            </a:endParaRPr>
          </a:p>
          <a:p>
            <a:pPr marL="0" lvl="0" indent="0" algn="l" rtl="0">
              <a:spcBef>
                <a:spcPts val="0"/>
              </a:spcBef>
              <a:spcAft>
                <a:spcPts val="0"/>
              </a:spcAft>
              <a:buNone/>
            </a:pPr>
            <a:endParaRPr sz="1900"/>
          </a:p>
        </p:txBody>
      </p:sp>
      <p:sp>
        <p:nvSpPr>
          <p:cNvPr id="205" name="Google Shape;205;p29"/>
          <p:cNvSpPr txBox="1">
            <a:spLocks noGrp="1"/>
          </p:cNvSpPr>
          <p:nvPr>
            <p:ph type="title"/>
          </p:nvPr>
        </p:nvSpPr>
        <p:spPr>
          <a:xfrm>
            <a:off x="-7250" y="145475"/>
            <a:ext cx="91440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rgbClr val="073763"/>
                </a:solidFill>
              </a:rPr>
              <a:t> Typical productions of Apulia region</a:t>
            </a:r>
            <a:endParaRPr b="1">
              <a:solidFill>
                <a:srgbClr val="073763"/>
              </a:solidFill>
            </a:endParaRPr>
          </a:p>
        </p:txBody>
      </p:sp>
      <p:pic>
        <p:nvPicPr>
          <p:cNvPr id="206" name="Google Shape;206;p29"/>
          <p:cNvPicPr preferRelativeResize="0"/>
          <p:nvPr/>
        </p:nvPicPr>
        <p:blipFill>
          <a:blip r:embed="rId3">
            <a:alphaModFix/>
          </a:blip>
          <a:stretch>
            <a:fillRect/>
          </a:stretch>
        </p:blipFill>
        <p:spPr>
          <a:xfrm>
            <a:off x="118000" y="3393486"/>
            <a:ext cx="2699400" cy="1710339"/>
          </a:xfrm>
          <a:prstGeom prst="rect">
            <a:avLst/>
          </a:prstGeom>
          <a:noFill/>
          <a:ln>
            <a:noFill/>
          </a:ln>
        </p:spPr>
      </p:pic>
      <p:pic>
        <p:nvPicPr>
          <p:cNvPr id="207" name="Google Shape;207;p29"/>
          <p:cNvPicPr preferRelativeResize="0"/>
          <p:nvPr/>
        </p:nvPicPr>
        <p:blipFill>
          <a:blip r:embed="rId4">
            <a:alphaModFix/>
          </a:blip>
          <a:stretch>
            <a:fillRect/>
          </a:stretch>
        </p:blipFill>
        <p:spPr>
          <a:xfrm>
            <a:off x="3278950" y="3337100"/>
            <a:ext cx="2571651" cy="1766725"/>
          </a:xfrm>
          <a:prstGeom prst="rect">
            <a:avLst/>
          </a:prstGeom>
          <a:noFill/>
          <a:ln>
            <a:noFill/>
          </a:ln>
        </p:spPr>
      </p:pic>
      <p:sp>
        <p:nvSpPr>
          <p:cNvPr id="208" name="Google Shape;208;p29"/>
          <p:cNvSpPr txBox="1"/>
          <p:nvPr/>
        </p:nvSpPr>
        <p:spPr>
          <a:xfrm>
            <a:off x="6158725" y="1014100"/>
            <a:ext cx="2757900" cy="4129500"/>
          </a:xfrm>
          <a:prstGeom prst="rect">
            <a:avLst/>
          </a:prstGeom>
          <a:noFill/>
          <a:ln w="19050"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2000"/>
              <a:t>WHEAT</a:t>
            </a:r>
            <a:endParaRPr sz="2000"/>
          </a:p>
          <a:p>
            <a:pPr marL="0" marR="38100" lvl="0" indent="0" algn="l" rtl="0">
              <a:lnSpc>
                <a:spcPct val="128571"/>
              </a:lnSpc>
              <a:spcBef>
                <a:spcPts val="0"/>
              </a:spcBef>
              <a:spcAft>
                <a:spcPts val="0"/>
              </a:spcAft>
              <a:buClr>
                <a:schemeClr val="dk1"/>
              </a:buClr>
              <a:buSzPts val="1100"/>
              <a:buFont typeface="Arial"/>
              <a:buNone/>
            </a:pPr>
            <a:r>
              <a:rPr lang="it" sz="1800">
                <a:solidFill>
                  <a:srgbClr val="202124"/>
                </a:solidFill>
              </a:rPr>
              <a:t>Apulia region is the main Italian producer of durum wheat used to make pasta and bread.</a:t>
            </a:r>
            <a:endParaRPr sz="1800">
              <a:solidFill>
                <a:srgbClr val="202124"/>
              </a:solidFill>
            </a:endParaRPr>
          </a:p>
          <a:p>
            <a:pPr marL="0" lvl="0" indent="0" algn="l" rtl="0">
              <a:spcBef>
                <a:spcPts val="0"/>
              </a:spcBef>
              <a:spcAft>
                <a:spcPts val="0"/>
              </a:spcAft>
              <a:buNone/>
            </a:pPr>
            <a:endParaRPr sz="2000"/>
          </a:p>
        </p:txBody>
      </p:sp>
      <p:pic>
        <p:nvPicPr>
          <p:cNvPr id="209" name="Google Shape;209;p29"/>
          <p:cNvPicPr preferRelativeResize="0"/>
          <p:nvPr/>
        </p:nvPicPr>
        <p:blipFill>
          <a:blip r:embed="rId5">
            <a:alphaModFix/>
          </a:blip>
          <a:stretch>
            <a:fillRect/>
          </a:stretch>
        </p:blipFill>
        <p:spPr>
          <a:xfrm>
            <a:off x="6212275" y="3297226"/>
            <a:ext cx="2619375" cy="1821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108025" y="90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rgbClr val="073763"/>
                </a:solidFill>
              </a:rPr>
              <a:t>Apulia Region - Southern Italy</a:t>
            </a:r>
            <a:endParaRPr b="1">
              <a:solidFill>
                <a:srgbClr val="073763"/>
              </a:solidFill>
            </a:endParaRPr>
          </a:p>
        </p:txBody>
      </p:sp>
      <p:pic>
        <p:nvPicPr>
          <p:cNvPr id="68" name="Google Shape;68;p14"/>
          <p:cNvPicPr preferRelativeResize="0"/>
          <p:nvPr/>
        </p:nvPicPr>
        <p:blipFill rotWithShape="1">
          <a:blip r:embed="rId3">
            <a:alphaModFix/>
          </a:blip>
          <a:srcRect l="7278" t="7293" r="18757" b="5772"/>
          <a:stretch/>
        </p:blipFill>
        <p:spPr>
          <a:xfrm>
            <a:off x="1183125" y="625075"/>
            <a:ext cx="6777744" cy="4480801"/>
          </a:xfrm>
          <a:prstGeom prst="rect">
            <a:avLst/>
          </a:prstGeom>
          <a:noFill/>
          <a:ln>
            <a:noFill/>
          </a:ln>
        </p:spPr>
      </p:pic>
      <p:sp>
        <p:nvSpPr>
          <p:cNvPr id="69" name="Google Shape;69;p14"/>
          <p:cNvSpPr/>
          <p:nvPr/>
        </p:nvSpPr>
        <p:spPr>
          <a:xfrm>
            <a:off x="5042650" y="3145650"/>
            <a:ext cx="784500" cy="698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70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rgbClr val="073763"/>
                </a:solidFill>
              </a:rPr>
              <a:t>The major tourist destinations of Apulia</a:t>
            </a:r>
            <a:endParaRPr b="1">
              <a:solidFill>
                <a:srgbClr val="073763"/>
              </a:solidFill>
            </a:endParaRPr>
          </a:p>
        </p:txBody>
      </p:sp>
      <p:pic>
        <p:nvPicPr>
          <p:cNvPr id="75" name="Google Shape;75;p15"/>
          <p:cNvPicPr preferRelativeResize="0"/>
          <p:nvPr/>
        </p:nvPicPr>
        <p:blipFill>
          <a:blip r:embed="rId3">
            <a:alphaModFix/>
          </a:blip>
          <a:stretch>
            <a:fillRect/>
          </a:stretch>
        </p:blipFill>
        <p:spPr>
          <a:xfrm>
            <a:off x="382400" y="642750"/>
            <a:ext cx="8449900" cy="4393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rgbClr val="073763"/>
                </a:solidFill>
              </a:rPr>
              <a:t>UNESCO heritage sites in Apulia</a:t>
            </a:r>
            <a:endParaRPr b="1">
              <a:solidFill>
                <a:srgbClr val="073763"/>
              </a:solidFill>
            </a:endParaRPr>
          </a:p>
        </p:txBody>
      </p:sp>
      <p:pic>
        <p:nvPicPr>
          <p:cNvPr id="81" name="Google Shape;81;p16"/>
          <p:cNvPicPr preferRelativeResize="0"/>
          <p:nvPr/>
        </p:nvPicPr>
        <p:blipFill>
          <a:blip r:embed="rId3">
            <a:alphaModFix/>
          </a:blip>
          <a:stretch>
            <a:fillRect/>
          </a:stretch>
        </p:blipFill>
        <p:spPr>
          <a:xfrm>
            <a:off x="764700" y="518100"/>
            <a:ext cx="7833226" cy="4625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177100" y="134500"/>
            <a:ext cx="548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2520" b="1">
                <a:solidFill>
                  <a:srgbClr val="1C4587"/>
                </a:solidFill>
              </a:rPr>
              <a:t>Castel del Monte</a:t>
            </a:r>
            <a:endParaRPr sz="2520" b="1">
              <a:solidFill>
                <a:srgbClr val="1C4587"/>
              </a:solidFill>
            </a:endParaRPr>
          </a:p>
        </p:txBody>
      </p:sp>
      <p:sp>
        <p:nvSpPr>
          <p:cNvPr id="87" name="Google Shape;87;p17"/>
          <p:cNvSpPr txBox="1">
            <a:spLocks noGrp="1"/>
          </p:cNvSpPr>
          <p:nvPr>
            <p:ph type="body" idx="1"/>
          </p:nvPr>
        </p:nvSpPr>
        <p:spPr>
          <a:xfrm>
            <a:off x="207750" y="707200"/>
            <a:ext cx="8712000" cy="2290500"/>
          </a:xfrm>
          <a:prstGeom prst="rect">
            <a:avLst/>
          </a:prstGeom>
        </p:spPr>
        <p:txBody>
          <a:bodyPr spcFirstLastPara="1" wrap="square" lIns="91425" tIns="91425" rIns="91425" bIns="91425" anchor="t" anchorCtr="0">
            <a:noAutofit/>
          </a:bodyPr>
          <a:lstStyle/>
          <a:p>
            <a:pPr marL="0" marR="38100" lvl="0" indent="0" algn="just" rtl="0">
              <a:lnSpc>
                <a:spcPct val="128571"/>
              </a:lnSpc>
              <a:spcBef>
                <a:spcPts val="0"/>
              </a:spcBef>
              <a:spcAft>
                <a:spcPts val="0"/>
              </a:spcAft>
              <a:buClr>
                <a:schemeClr val="dk1"/>
              </a:buClr>
              <a:buSzPts val="1100"/>
              <a:buFont typeface="Arial"/>
              <a:buNone/>
            </a:pPr>
            <a:r>
              <a:rPr lang="it" sz="1600">
                <a:solidFill>
                  <a:srgbClr val="202124"/>
                </a:solidFill>
              </a:rPr>
              <a:t>The fortress of Castel del Monte, built by the Emperor Frederick II of Swabia, is an example of medieval architecture which harmoniously blends elements of classical architecture with typical decorations of Arab architecture.</a:t>
            </a:r>
            <a:endParaRPr sz="1600">
              <a:solidFill>
                <a:srgbClr val="202124"/>
              </a:solidFill>
            </a:endParaRPr>
          </a:p>
          <a:p>
            <a:pPr marL="0" lvl="0" indent="0" algn="just" rtl="0">
              <a:spcBef>
                <a:spcPts val="0"/>
              </a:spcBef>
              <a:spcAft>
                <a:spcPts val="1200"/>
              </a:spcAft>
              <a:buNone/>
            </a:pPr>
            <a:endParaRPr/>
          </a:p>
        </p:txBody>
      </p:sp>
      <p:sp>
        <p:nvSpPr>
          <p:cNvPr id="88" name="Google Shape;88;p17"/>
          <p:cNvSpPr txBox="1"/>
          <p:nvPr/>
        </p:nvSpPr>
        <p:spPr>
          <a:xfrm>
            <a:off x="7400250" y="4703625"/>
            <a:ext cx="17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Angelica</a:t>
            </a:r>
            <a:endParaRPr/>
          </a:p>
        </p:txBody>
      </p:sp>
      <p:pic>
        <p:nvPicPr>
          <p:cNvPr id="89" name="Google Shape;89;p17"/>
          <p:cNvPicPr preferRelativeResize="0"/>
          <p:nvPr/>
        </p:nvPicPr>
        <p:blipFill>
          <a:blip r:embed="rId3">
            <a:alphaModFix/>
          </a:blip>
          <a:stretch>
            <a:fillRect/>
          </a:stretch>
        </p:blipFill>
        <p:spPr>
          <a:xfrm>
            <a:off x="0" y="1795025"/>
            <a:ext cx="4736639" cy="3340525"/>
          </a:xfrm>
          <a:prstGeom prst="rect">
            <a:avLst/>
          </a:prstGeom>
          <a:noFill/>
          <a:ln>
            <a:noFill/>
          </a:ln>
        </p:spPr>
      </p:pic>
      <p:pic>
        <p:nvPicPr>
          <p:cNvPr id="90" name="Google Shape;90;p17"/>
          <p:cNvPicPr preferRelativeResize="0"/>
          <p:nvPr/>
        </p:nvPicPr>
        <p:blipFill>
          <a:blip r:embed="rId4">
            <a:alphaModFix/>
          </a:blip>
          <a:stretch>
            <a:fillRect/>
          </a:stretch>
        </p:blipFill>
        <p:spPr>
          <a:xfrm>
            <a:off x="4628026" y="1795025"/>
            <a:ext cx="4592000" cy="3388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7132178" y="0"/>
            <a:ext cx="1966997" cy="2313525"/>
          </a:xfrm>
          <a:prstGeom prst="rect">
            <a:avLst/>
          </a:prstGeom>
          <a:noFill/>
          <a:ln>
            <a:noFill/>
          </a:ln>
        </p:spPr>
      </p:pic>
      <p:pic>
        <p:nvPicPr>
          <p:cNvPr id="96" name="Google Shape;96;p18"/>
          <p:cNvPicPr preferRelativeResize="0"/>
          <p:nvPr/>
        </p:nvPicPr>
        <p:blipFill>
          <a:blip r:embed="rId4">
            <a:alphaModFix/>
          </a:blip>
          <a:stretch>
            <a:fillRect/>
          </a:stretch>
        </p:blipFill>
        <p:spPr>
          <a:xfrm>
            <a:off x="1" y="2313525"/>
            <a:ext cx="3439550" cy="2817350"/>
          </a:xfrm>
          <a:prstGeom prst="rect">
            <a:avLst/>
          </a:prstGeom>
          <a:noFill/>
          <a:ln>
            <a:noFill/>
          </a:ln>
        </p:spPr>
      </p:pic>
      <p:pic>
        <p:nvPicPr>
          <p:cNvPr id="97" name="Google Shape;97;p18"/>
          <p:cNvPicPr preferRelativeResize="0"/>
          <p:nvPr/>
        </p:nvPicPr>
        <p:blipFill>
          <a:blip r:embed="rId5">
            <a:alphaModFix/>
          </a:blip>
          <a:stretch>
            <a:fillRect/>
          </a:stretch>
        </p:blipFill>
        <p:spPr>
          <a:xfrm>
            <a:off x="5502907" y="2326150"/>
            <a:ext cx="3641093" cy="2817350"/>
          </a:xfrm>
          <a:prstGeom prst="rect">
            <a:avLst/>
          </a:prstGeom>
          <a:noFill/>
          <a:ln>
            <a:noFill/>
          </a:ln>
        </p:spPr>
      </p:pic>
      <p:sp>
        <p:nvSpPr>
          <p:cNvPr id="98" name="Google Shape;98;p18"/>
          <p:cNvSpPr txBox="1">
            <a:spLocks noGrp="1"/>
          </p:cNvSpPr>
          <p:nvPr>
            <p:ph type="title"/>
          </p:nvPr>
        </p:nvSpPr>
        <p:spPr>
          <a:xfrm>
            <a:off x="185600" y="138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2520" b="1">
                <a:solidFill>
                  <a:srgbClr val="073763"/>
                </a:solidFill>
              </a:rPr>
              <a:t>Alberobello</a:t>
            </a:r>
            <a:endParaRPr sz="2520" b="1">
              <a:solidFill>
                <a:srgbClr val="073763"/>
              </a:solidFill>
            </a:endParaRPr>
          </a:p>
        </p:txBody>
      </p:sp>
      <p:sp>
        <p:nvSpPr>
          <p:cNvPr id="99" name="Google Shape;99;p18"/>
          <p:cNvSpPr txBox="1">
            <a:spLocks noGrp="1"/>
          </p:cNvSpPr>
          <p:nvPr>
            <p:ph type="body" idx="1"/>
          </p:nvPr>
        </p:nvSpPr>
        <p:spPr>
          <a:xfrm>
            <a:off x="127750" y="711475"/>
            <a:ext cx="7151700" cy="2996700"/>
          </a:xfrm>
          <a:prstGeom prst="rect">
            <a:avLst/>
          </a:prstGeom>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Clr>
                <a:schemeClr val="dk1"/>
              </a:buClr>
              <a:buSzPts val="1018"/>
              <a:buFont typeface="Arial"/>
              <a:buNone/>
            </a:pPr>
            <a:r>
              <a:rPr lang="it" sz="2042">
                <a:solidFill>
                  <a:srgbClr val="202124"/>
                </a:solidFill>
              </a:rPr>
              <a:t>Alberobello is symbol of Apulia. It is known for the Trulli houses, white conical stone buildings, which populate the town and the surrounding land.</a:t>
            </a:r>
            <a:endParaRPr sz="2042">
              <a:solidFill>
                <a:srgbClr val="202124"/>
              </a:solidFill>
            </a:endParaRPr>
          </a:p>
          <a:p>
            <a:pPr marL="0" lvl="0" indent="0" algn="l" rtl="0">
              <a:spcBef>
                <a:spcPts val="0"/>
              </a:spcBef>
              <a:spcAft>
                <a:spcPts val="1200"/>
              </a:spcAft>
              <a:buSzPts val="1018"/>
              <a:buNone/>
            </a:pPr>
            <a:endParaRPr sz="1565"/>
          </a:p>
        </p:txBody>
      </p:sp>
      <p:sp>
        <p:nvSpPr>
          <p:cNvPr id="100" name="Google Shape;100;p18"/>
          <p:cNvSpPr txBox="1"/>
          <p:nvPr/>
        </p:nvSpPr>
        <p:spPr>
          <a:xfrm>
            <a:off x="1114100" y="4255375"/>
            <a:ext cx="17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01" name="Google Shape;101;p18"/>
          <p:cNvPicPr preferRelativeResize="0"/>
          <p:nvPr/>
        </p:nvPicPr>
        <p:blipFill>
          <a:blip r:embed="rId6">
            <a:alphaModFix/>
          </a:blip>
          <a:stretch>
            <a:fillRect/>
          </a:stretch>
        </p:blipFill>
        <p:spPr>
          <a:xfrm>
            <a:off x="3402900" y="2313525"/>
            <a:ext cx="2596573" cy="2817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18850" y="1139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it" sz="2420" b="1">
                <a:solidFill>
                  <a:srgbClr val="073763"/>
                </a:solidFill>
              </a:rPr>
              <a:t>The Natural Reserve of “Foresta Umbra”</a:t>
            </a:r>
            <a:endParaRPr sz="2420" b="1">
              <a:solidFill>
                <a:srgbClr val="073763"/>
              </a:solidFill>
            </a:endParaRPr>
          </a:p>
        </p:txBody>
      </p:sp>
      <p:sp>
        <p:nvSpPr>
          <p:cNvPr id="107" name="Google Shape;107;p19"/>
          <p:cNvSpPr txBox="1">
            <a:spLocks noGrp="1"/>
          </p:cNvSpPr>
          <p:nvPr>
            <p:ph type="body" idx="1"/>
          </p:nvPr>
        </p:nvSpPr>
        <p:spPr>
          <a:xfrm>
            <a:off x="133550" y="686675"/>
            <a:ext cx="56598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it">
                <a:solidFill>
                  <a:srgbClr val="202124"/>
                </a:solidFill>
              </a:rPr>
              <a:t>The “Foresta Umbra” is a forest area in Gargano National Park with river, lakes, mountains and plants. There are different types of plants (oaks, maple and chestnut trees) and animals (foxes, deer and boars) The climate is hot in summer and cold in winter.</a:t>
            </a:r>
            <a:endParaRPr>
              <a:solidFill>
                <a:srgbClr val="202124"/>
              </a:solidFill>
            </a:endParaRPr>
          </a:p>
        </p:txBody>
      </p:sp>
      <p:pic>
        <p:nvPicPr>
          <p:cNvPr id="108" name="Google Shape;108;p19"/>
          <p:cNvPicPr preferRelativeResize="0"/>
          <p:nvPr/>
        </p:nvPicPr>
        <p:blipFill>
          <a:blip r:embed="rId3">
            <a:alphaModFix/>
          </a:blip>
          <a:stretch>
            <a:fillRect/>
          </a:stretch>
        </p:blipFill>
        <p:spPr>
          <a:xfrm>
            <a:off x="3296902" y="2647945"/>
            <a:ext cx="2921950" cy="2550628"/>
          </a:xfrm>
          <a:prstGeom prst="rect">
            <a:avLst/>
          </a:prstGeom>
          <a:noFill/>
          <a:ln>
            <a:noFill/>
          </a:ln>
        </p:spPr>
      </p:pic>
      <p:pic>
        <p:nvPicPr>
          <p:cNvPr id="109" name="Google Shape;109;p19"/>
          <p:cNvPicPr preferRelativeResize="0"/>
          <p:nvPr/>
        </p:nvPicPr>
        <p:blipFill>
          <a:blip r:embed="rId4">
            <a:alphaModFix/>
          </a:blip>
          <a:stretch>
            <a:fillRect/>
          </a:stretch>
        </p:blipFill>
        <p:spPr>
          <a:xfrm>
            <a:off x="6226249" y="2963962"/>
            <a:ext cx="2921947" cy="2207549"/>
          </a:xfrm>
          <a:prstGeom prst="rect">
            <a:avLst/>
          </a:prstGeom>
          <a:noFill/>
          <a:ln>
            <a:noFill/>
          </a:ln>
        </p:spPr>
      </p:pic>
      <p:pic>
        <p:nvPicPr>
          <p:cNvPr id="110" name="Google Shape;110;p19"/>
          <p:cNvPicPr preferRelativeResize="0"/>
          <p:nvPr/>
        </p:nvPicPr>
        <p:blipFill>
          <a:blip r:embed="rId5">
            <a:alphaModFix/>
          </a:blip>
          <a:stretch>
            <a:fillRect/>
          </a:stretch>
        </p:blipFill>
        <p:spPr>
          <a:xfrm>
            <a:off x="-551055" y="2669075"/>
            <a:ext cx="3888279" cy="2550624"/>
          </a:xfrm>
          <a:prstGeom prst="rect">
            <a:avLst/>
          </a:prstGeom>
          <a:noFill/>
          <a:ln>
            <a:noFill/>
          </a:ln>
        </p:spPr>
      </p:pic>
      <p:pic>
        <p:nvPicPr>
          <p:cNvPr id="111" name="Google Shape;111;p19"/>
          <p:cNvPicPr preferRelativeResize="0"/>
          <p:nvPr/>
        </p:nvPicPr>
        <p:blipFill>
          <a:blip r:embed="rId6">
            <a:alphaModFix/>
          </a:blip>
          <a:stretch>
            <a:fillRect/>
          </a:stretch>
        </p:blipFill>
        <p:spPr>
          <a:xfrm>
            <a:off x="6226250" y="0"/>
            <a:ext cx="3074625" cy="33334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154800" y="232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rgbClr val="073763"/>
                </a:solidFill>
              </a:rPr>
              <a:t>“Salina dei Monaci” Natural Reserve</a:t>
            </a:r>
            <a:endParaRPr b="1">
              <a:solidFill>
                <a:srgbClr val="073763"/>
              </a:solidFill>
            </a:endParaRPr>
          </a:p>
        </p:txBody>
      </p:sp>
      <p:sp>
        <p:nvSpPr>
          <p:cNvPr id="117" name="Google Shape;117;p20"/>
          <p:cNvSpPr txBox="1">
            <a:spLocks noGrp="1"/>
          </p:cNvSpPr>
          <p:nvPr>
            <p:ph type="body" idx="1"/>
          </p:nvPr>
        </p:nvSpPr>
        <p:spPr>
          <a:xfrm>
            <a:off x="222075" y="804825"/>
            <a:ext cx="5840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a:solidFill>
                  <a:schemeClr val="dk1"/>
                </a:solidFill>
              </a:rPr>
              <a:t>“Salina dei Monaci” and the Dune Regional Reserve of Torre Colimena is a coastal site characterized by a disused salt pan.</a:t>
            </a:r>
            <a:br>
              <a:rPr lang="it">
                <a:solidFill>
                  <a:schemeClr val="dk1"/>
                </a:solidFill>
              </a:rPr>
            </a:br>
            <a:r>
              <a:rPr lang="it">
                <a:solidFill>
                  <a:schemeClr val="dk1"/>
                </a:solidFill>
              </a:rPr>
              <a:t>Here there are numerous herbaceous species like the thorny broom and a various amount of animal species, like flamingos.</a:t>
            </a:r>
            <a:endParaRPr>
              <a:solidFill>
                <a:schemeClr val="dk1"/>
              </a:solidFill>
            </a:endParaRPr>
          </a:p>
        </p:txBody>
      </p:sp>
      <p:sp>
        <p:nvSpPr>
          <p:cNvPr id="118" name="Google Shape;118;p20"/>
          <p:cNvSpPr txBox="1"/>
          <p:nvPr/>
        </p:nvSpPr>
        <p:spPr>
          <a:xfrm>
            <a:off x="7998000" y="4703625"/>
            <a:ext cx="17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Simone</a:t>
            </a:r>
            <a:endParaRPr/>
          </a:p>
        </p:txBody>
      </p:sp>
      <p:pic>
        <p:nvPicPr>
          <p:cNvPr id="119" name="Google Shape;119;p20"/>
          <p:cNvPicPr preferRelativeResize="0"/>
          <p:nvPr/>
        </p:nvPicPr>
        <p:blipFill>
          <a:blip r:embed="rId3">
            <a:alphaModFix/>
          </a:blip>
          <a:stretch>
            <a:fillRect/>
          </a:stretch>
        </p:blipFill>
        <p:spPr>
          <a:xfrm>
            <a:off x="0" y="3091071"/>
            <a:ext cx="3084250" cy="2052429"/>
          </a:xfrm>
          <a:prstGeom prst="rect">
            <a:avLst/>
          </a:prstGeom>
          <a:noFill/>
          <a:ln>
            <a:noFill/>
          </a:ln>
        </p:spPr>
      </p:pic>
      <p:pic>
        <p:nvPicPr>
          <p:cNvPr id="120" name="Google Shape;120;p20"/>
          <p:cNvPicPr preferRelativeResize="0"/>
          <p:nvPr/>
        </p:nvPicPr>
        <p:blipFill>
          <a:blip r:embed="rId4">
            <a:alphaModFix/>
          </a:blip>
          <a:stretch>
            <a:fillRect/>
          </a:stretch>
        </p:blipFill>
        <p:spPr>
          <a:xfrm>
            <a:off x="3054425" y="3074498"/>
            <a:ext cx="3084250" cy="2069001"/>
          </a:xfrm>
          <a:prstGeom prst="rect">
            <a:avLst/>
          </a:prstGeom>
          <a:noFill/>
          <a:ln>
            <a:noFill/>
          </a:ln>
        </p:spPr>
      </p:pic>
      <p:pic>
        <p:nvPicPr>
          <p:cNvPr id="122" name="Google Shape;122;p20"/>
          <p:cNvPicPr preferRelativeResize="0"/>
          <p:nvPr/>
        </p:nvPicPr>
        <p:blipFill>
          <a:blip r:embed="rId5">
            <a:alphaModFix/>
          </a:blip>
          <a:stretch>
            <a:fillRect/>
          </a:stretch>
        </p:blipFill>
        <p:spPr>
          <a:xfrm>
            <a:off x="6108849" y="2000933"/>
            <a:ext cx="3008051" cy="31028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163125" y="87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it" b="1">
                <a:solidFill>
                  <a:srgbClr val="073763"/>
                </a:solidFill>
              </a:rPr>
              <a:t>Basilica of Santa Croce in Lecce </a:t>
            </a:r>
            <a:endParaRPr b="1">
              <a:solidFill>
                <a:srgbClr val="073763"/>
              </a:solidFill>
            </a:endParaRPr>
          </a:p>
        </p:txBody>
      </p:sp>
      <p:sp>
        <p:nvSpPr>
          <p:cNvPr id="128" name="Google Shape;128;p21"/>
          <p:cNvSpPr txBox="1">
            <a:spLocks noGrp="1"/>
          </p:cNvSpPr>
          <p:nvPr>
            <p:ph type="body" idx="1"/>
          </p:nvPr>
        </p:nvSpPr>
        <p:spPr>
          <a:xfrm>
            <a:off x="255675" y="659850"/>
            <a:ext cx="6779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a:solidFill>
                  <a:schemeClr val="dk1"/>
                </a:solidFill>
              </a:rPr>
              <a:t>Considered as the emblem of Lecce Baroque, the Basilica of Santa Croce is one of the most important and admired churches in Lecce that was completed in 1695.</a:t>
            </a:r>
            <a:endParaRPr>
              <a:solidFill>
                <a:schemeClr val="dk1"/>
              </a:solidFill>
            </a:endParaRPr>
          </a:p>
        </p:txBody>
      </p:sp>
      <p:sp>
        <p:nvSpPr>
          <p:cNvPr id="129" name="Google Shape;129;p21"/>
          <p:cNvSpPr txBox="1"/>
          <p:nvPr/>
        </p:nvSpPr>
        <p:spPr>
          <a:xfrm>
            <a:off x="7400250" y="4703625"/>
            <a:ext cx="17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Simone</a:t>
            </a:r>
            <a:endParaRPr/>
          </a:p>
        </p:txBody>
      </p:sp>
      <p:pic>
        <p:nvPicPr>
          <p:cNvPr id="130" name="Google Shape;130;p21"/>
          <p:cNvPicPr preferRelativeResize="0"/>
          <p:nvPr/>
        </p:nvPicPr>
        <p:blipFill>
          <a:blip r:embed="rId3">
            <a:alphaModFix/>
          </a:blip>
          <a:stretch>
            <a:fillRect/>
          </a:stretch>
        </p:blipFill>
        <p:spPr>
          <a:xfrm>
            <a:off x="3787050" y="1796300"/>
            <a:ext cx="4254336" cy="3308975"/>
          </a:xfrm>
          <a:prstGeom prst="rect">
            <a:avLst/>
          </a:prstGeom>
          <a:noFill/>
          <a:ln>
            <a:noFill/>
          </a:ln>
        </p:spPr>
      </p:pic>
      <p:pic>
        <p:nvPicPr>
          <p:cNvPr id="131" name="Google Shape;131;p21"/>
          <p:cNvPicPr preferRelativeResize="0"/>
          <p:nvPr/>
        </p:nvPicPr>
        <p:blipFill rotWithShape="1">
          <a:blip r:embed="rId4">
            <a:alphaModFix/>
          </a:blip>
          <a:srcRect r="31361"/>
          <a:stretch/>
        </p:blipFill>
        <p:spPr>
          <a:xfrm>
            <a:off x="7180475" y="0"/>
            <a:ext cx="1916199" cy="2171325"/>
          </a:xfrm>
          <a:prstGeom prst="rect">
            <a:avLst/>
          </a:prstGeom>
          <a:noFill/>
          <a:ln>
            <a:noFill/>
          </a:ln>
        </p:spPr>
      </p:pic>
      <p:pic>
        <p:nvPicPr>
          <p:cNvPr id="132" name="Google Shape;132;p21"/>
          <p:cNvPicPr preferRelativeResize="0"/>
          <p:nvPr/>
        </p:nvPicPr>
        <p:blipFill>
          <a:blip r:embed="rId5">
            <a:alphaModFix/>
          </a:blip>
          <a:stretch>
            <a:fillRect/>
          </a:stretch>
        </p:blipFill>
        <p:spPr>
          <a:xfrm>
            <a:off x="28300" y="1796300"/>
            <a:ext cx="4258224" cy="3311908"/>
          </a:xfrm>
          <a:prstGeom prst="rect">
            <a:avLst/>
          </a:prstGeom>
          <a:noFill/>
          <a:ln>
            <a:noFill/>
          </a:ln>
        </p:spPr>
      </p:pic>
      <p:pic>
        <p:nvPicPr>
          <p:cNvPr id="133" name="Google Shape;133;p21"/>
          <p:cNvPicPr preferRelativeResize="0"/>
          <p:nvPr/>
        </p:nvPicPr>
        <p:blipFill rotWithShape="1">
          <a:blip r:embed="rId6">
            <a:alphaModFix/>
          </a:blip>
          <a:srcRect l="18524" r="20417"/>
          <a:stretch/>
        </p:blipFill>
        <p:spPr>
          <a:xfrm>
            <a:off x="7133150" y="1920038"/>
            <a:ext cx="2010850" cy="322346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944</Words>
  <Application>Microsoft Office PowerPoint</Application>
  <PresentationFormat>Presentazione su schermo (16:9)</PresentationFormat>
  <Paragraphs>58</Paragraphs>
  <Slides>17</Slides>
  <Notes>17</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17</vt:i4>
      </vt:variant>
    </vt:vector>
  </HeadingPairs>
  <TitlesOfParts>
    <vt:vector size="20" baseType="lpstr">
      <vt:lpstr>Arial</vt:lpstr>
      <vt:lpstr>Roboto</vt:lpstr>
      <vt:lpstr>Simple Light</vt:lpstr>
      <vt:lpstr>Main aspects of the Cultural Heritage of Apulia and Massafra - and the effect of the Climate change on them </vt:lpstr>
      <vt:lpstr>Apulia Region - Southern Italy</vt:lpstr>
      <vt:lpstr>The major tourist destinations of Apulia</vt:lpstr>
      <vt:lpstr>UNESCO heritage sites in Apulia</vt:lpstr>
      <vt:lpstr>Castel del Monte</vt:lpstr>
      <vt:lpstr>Alberobello</vt:lpstr>
      <vt:lpstr>The Natural Reserve of “Foresta Umbra”</vt:lpstr>
      <vt:lpstr>“Salina dei Monaci” Natural Reserve</vt:lpstr>
      <vt:lpstr>Basilica of Santa Croce in Lecce </vt:lpstr>
      <vt:lpstr>The Castellana Caves</vt:lpstr>
      <vt:lpstr>The Masseria</vt:lpstr>
      <vt:lpstr>Our town: MASSAFRA</vt:lpstr>
      <vt:lpstr>The cultural heritage of Massafra</vt:lpstr>
      <vt:lpstr>San Marco’s Ravine</vt:lpstr>
      <vt:lpstr>The Castle</vt:lpstr>
      <vt:lpstr>Apulian Food</vt:lpstr>
      <vt:lpstr> Typical productions of Apulia region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aspects of the Cultural Heritage of Apulia and Massafra - and the effect of the Climate change on them</dc:title>
  <dc:creator>Grazia Orlando</dc:creator>
  <cp:lastModifiedBy>Grazia Orlando</cp:lastModifiedBy>
  <cp:revision>1</cp:revision>
  <dcterms:modified xsi:type="dcterms:W3CDTF">2023-06-25T14:50:33Z</dcterms:modified>
</cp:coreProperties>
</file>