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87" r:id="rId2"/>
    <p:sldId id="277" r:id="rId3"/>
    <p:sldId id="289" r:id="rId4"/>
    <p:sldId id="280" r:id="rId5"/>
    <p:sldId id="282" r:id="rId6"/>
    <p:sldId id="267" r:id="rId7"/>
    <p:sldId id="283" r:id="rId8"/>
    <p:sldId id="284" r:id="rId9"/>
    <p:sldId id="285" r:id="rId10"/>
    <p:sldId id="259" r:id="rId11"/>
    <p:sldId id="261" r:id="rId12"/>
    <p:sldId id="258" r:id="rId13"/>
    <p:sldId id="264" r:id="rId14"/>
    <p:sldId id="286" r:id="rId15"/>
    <p:sldId id="270" r:id="rId16"/>
    <p:sldId id="271" r:id="rId17"/>
    <p:sldId id="272" r:id="rId18"/>
    <p:sldId id="273" r:id="rId19"/>
    <p:sldId id="274" r:id="rId20"/>
    <p:sldId id="275" r:id="rId21"/>
    <p:sldId id="276" r:id="rId22"/>
    <p:sldId id="26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145236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3594887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0256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970003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86527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3574962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3436845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318373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757067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D0EB6F-1EFD-4CF0-AB21-29816537860C}"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220849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D0EB6F-1EFD-4CF0-AB21-29816537860C}"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267233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D0EB6F-1EFD-4CF0-AB21-29816537860C}" type="datetimeFigureOut">
              <a:rPr lang="en-US" smtClean="0"/>
              <a:t>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2085973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D0EB6F-1EFD-4CF0-AB21-29816537860C}" type="datetimeFigureOut">
              <a:rPr lang="en-US" smtClean="0"/>
              <a:t>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332743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0EB6F-1EFD-4CF0-AB21-29816537860C}" type="datetimeFigureOut">
              <a:rPr lang="en-US" smtClean="0"/>
              <a:t>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196837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0D0EB6F-1EFD-4CF0-AB21-29816537860C}"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20902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0D0EB6F-1EFD-4CF0-AB21-29816537860C}"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10978-1F16-4A67-B544-96DC418986F2}" type="slidenum">
              <a:rPr lang="en-US" smtClean="0"/>
              <a:t>‹#›</a:t>
            </a:fld>
            <a:endParaRPr lang="en-US"/>
          </a:p>
        </p:txBody>
      </p:sp>
    </p:spTree>
    <p:extLst>
      <p:ext uri="{BB962C8B-B14F-4D97-AF65-F5344CB8AC3E}">
        <p14:creationId xmlns:p14="http://schemas.microsoft.com/office/powerpoint/2010/main" val="2041393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0EB6F-1EFD-4CF0-AB21-29816537860C}" type="datetimeFigureOut">
              <a:rPr lang="en-US" smtClean="0"/>
              <a:t>2/19/2023</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9110978-1F16-4A67-B544-96DC418986F2}" type="slidenum">
              <a:rPr lang="en-US" smtClean="0"/>
              <a:t>‹#›</a:t>
            </a:fld>
            <a:endParaRPr lang="en-US"/>
          </a:p>
        </p:txBody>
      </p:sp>
    </p:spTree>
    <p:extLst>
      <p:ext uri="{BB962C8B-B14F-4D97-AF65-F5344CB8AC3E}">
        <p14:creationId xmlns:p14="http://schemas.microsoft.com/office/powerpoint/2010/main" val="20948831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620688"/>
            <a:ext cx="2231329" cy="2231329"/>
          </a:xfrm>
          <a:prstGeom prst="rect">
            <a:avLst/>
          </a:prstGeom>
        </p:spPr>
      </p:pic>
      <p:pic>
        <p:nvPicPr>
          <p:cNvPr id="3" name="Picture 2"/>
          <p:cNvPicPr>
            <a:picLocks noChangeAspect="1"/>
          </p:cNvPicPr>
          <p:nvPr/>
        </p:nvPicPr>
        <p:blipFill>
          <a:blip r:embed="rId3"/>
          <a:stretch>
            <a:fillRect/>
          </a:stretch>
        </p:blipFill>
        <p:spPr>
          <a:xfrm>
            <a:off x="3707904" y="980728"/>
            <a:ext cx="3307672" cy="1069147"/>
          </a:xfrm>
          <a:prstGeom prst="rect">
            <a:avLst/>
          </a:prstGeom>
        </p:spPr>
      </p:pic>
      <p:pic>
        <p:nvPicPr>
          <p:cNvPr id="4" name="Picture 3"/>
          <p:cNvPicPr>
            <a:picLocks noChangeAspect="1"/>
          </p:cNvPicPr>
          <p:nvPr/>
        </p:nvPicPr>
        <p:blipFill>
          <a:blip r:embed="rId4"/>
          <a:stretch>
            <a:fillRect/>
          </a:stretch>
        </p:blipFill>
        <p:spPr>
          <a:xfrm>
            <a:off x="3647372" y="4725144"/>
            <a:ext cx="1161033" cy="1116720"/>
          </a:xfrm>
          <a:prstGeom prst="rect">
            <a:avLst/>
          </a:prstGeom>
        </p:spPr>
      </p:pic>
      <p:sp>
        <p:nvSpPr>
          <p:cNvPr id="5" name="Rectangle 4"/>
          <p:cNvSpPr/>
          <p:nvPr/>
        </p:nvSpPr>
        <p:spPr>
          <a:xfrm>
            <a:off x="2204641" y="2852016"/>
            <a:ext cx="5463703" cy="1754326"/>
          </a:xfrm>
          <a:prstGeom prst="rect">
            <a:avLst/>
          </a:prstGeom>
        </p:spPr>
        <p:txBody>
          <a:bodyPr wrap="square">
            <a:spAutoFit/>
          </a:bodyPr>
          <a:lstStyle/>
          <a:p>
            <a:r>
              <a:rPr lang="en-US" b="1" dirty="0">
                <a:solidFill>
                  <a:srgbClr val="FF0000"/>
                </a:solidFill>
              </a:rPr>
              <a:t>Erasmus + KA 229 – School exchange  partnership</a:t>
            </a:r>
          </a:p>
          <a:p>
            <a:r>
              <a:rPr lang="en-US" b="1" dirty="0">
                <a:solidFill>
                  <a:srgbClr val="FF0000"/>
                </a:solidFill>
              </a:rPr>
              <a:t>CATCH – Climate And Treats To Cultural Heritage</a:t>
            </a:r>
          </a:p>
          <a:p>
            <a:r>
              <a:rPr lang="en-US" b="1" dirty="0">
                <a:solidFill>
                  <a:srgbClr val="FF0000"/>
                </a:solidFill>
              </a:rPr>
              <a:t>2020-1-ES01-KA229-082560_2</a:t>
            </a:r>
          </a:p>
          <a:p>
            <a:r>
              <a:rPr lang="en-US" b="1" dirty="0">
                <a:solidFill>
                  <a:srgbClr val="FF0000"/>
                </a:solidFill>
              </a:rPr>
              <a:t>OS `DESPOT STEFAN VISOKI` - DESPOTOVAC - SERBIA</a:t>
            </a:r>
          </a:p>
          <a:p>
            <a:endParaRPr lang="en-US" dirty="0"/>
          </a:p>
        </p:txBody>
      </p:sp>
    </p:spTree>
    <p:extLst>
      <p:ext uri="{BB962C8B-B14F-4D97-AF65-F5344CB8AC3E}">
        <p14:creationId xmlns:p14="http://schemas.microsoft.com/office/powerpoint/2010/main" val="2378237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318158" cy="1776830"/>
          </a:xfrm>
        </p:spPr>
        <p:txBody>
          <a:bodyPr>
            <a:normAutofit/>
          </a:bodyPr>
          <a:lstStyle/>
          <a:p>
            <a:r>
              <a:rPr lang="bs-Latn-BA" sz="3200" b="1" dirty="0" smtClean="0">
                <a:solidFill>
                  <a:srgbClr val="FF0000"/>
                </a:solidFill>
              </a:rPr>
              <a:t>This is  Veliki Buk waterfall, it is also part of the</a:t>
            </a:r>
            <a:r>
              <a:rPr lang="en-US" sz="3200" b="1" dirty="0" smtClean="0">
                <a:solidFill>
                  <a:srgbClr val="FF0000"/>
                </a:solidFill>
              </a:rPr>
              <a:t> </a:t>
            </a:r>
            <a:r>
              <a:rPr lang="bs-Latn-BA" sz="3200" b="1" dirty="0" smtClean="0">
                <a:solidFill>
                  <a:srgbClr val="FF0000"/>
                </a:solidFill>
              </a:rPr>
              <a:t>Resava</a:t>
            </a:r>
            <a:r>
              <a:rPr lang="en-US" sz="3200" b="1" dirty="0" smtClean="0">
                <a:solidFill>
                  <a:srgbClr val="FF0000"/>
                </a:solidFill>
              </a:rPr>
              <a:t> river</a:t>
            </a:r>
            <a:r>
              <a:rPr lang="bs-Latn-BA" sz="3200" b="1" dirty="0" smtClean="0">
                <a:solidFill>
                  <a:srgbClr val="FF0000"/>
                </a:solidFill>
              </a:rPr>
              <a:t>. It is located in</a:t>
            </a:r>
            <a:r>
              <a:rPr lang="en-US" sz="3200" b="1" dirty="0" smtClean="0">
                <a:solidFill>
                  <a:srgbClr val="FF0000"/>
                </a:solidFill>
              </a:rPr>
              <a:t> </a:t>
            </a:r>
            <a:r>
              <a:rPr lang="bs-Latn-BA" sz="3200" b="1" dirty="0" smtClean="0">
                <a:solidFill>
                  <a:srgbClr val="FF0000"/>
                </a:solidFill>
              </a:rPr>
              <a:t>village  Lisine</a:t>
            </a:r>
            <a:r>
              <a:rPr lang="en-US" sz="3200" b="1" dirty="0" smtClean="0">
                <a:solidFill>
                  <a:srgbClr val="FF0000"/>
                </a:solidFill>
              </a:rPr>
              <a:t>.</a:t>
            </a:r>
            <a:endParaRPr lang="en-US" sz="3200" b="1" dirty="0">
              <a:solidFill>
                <a:srgbClr val="FF0000"/>
              </a:solidFill>
            </a:endParaRPr>
          </a:p>
        </p:txBody>
      </p:sp>
      <p:pic>
        <p:nvPicPr>
          <p:cNvPr id="4" name="Content Placeholder 3" descr="viber_image_2020-11-25_13-41-31.jpg"/>
          <p:cNvPicPr>
            <a:picLocks noGrp="1" noChangeAspect="1"/>
          </p:cNvPicPr>
          <p:nvPr>
            <p:ph idx="1"/>
          </p:nvPr>
        </p:nvPicPr>
        <p:blipFill>
          <a:blip r:embed="rId2"/>
          <a:stretch>
            <a:fillRect/>
          </a:stretch>
        </p:blipFill>
        <p:spPr>
          <a:xfrm>
            <a:off x="2195736" y="2420888"/>
            <a:ext cx="3232252" cy="3881437"/>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8429652" cy="2664296"/>
          </a:xfrm>
        </p:spPr>
        <p:txBody>
          <a:bodyPr>
            <a:normAutofit fontScale="90000"/>
          </a:bodyPr>
          <a:lstStyle/>
          <a:p>
            <a:r>
              <a:rPr lang="bs-Latn-BA" b="1" dirty="0" smtClean="0">
                <a:solidFill>
                  <a:srgbClr val="FF0000"/>
                </a:solidFill>
              </a:rPr>
              <a:t>This is the Resava cave</a:t>
            </a:r>
            <a:r>
              <a:rPr lang="en-US" b="1" dirty="0" smtClean="0">
                <a:solidFill>
                  <a:srgbClr val="FF0000"/>
                </a:solidFill>
              </a:rPr>
              <a:t>, </a:t>
            </a:r>
            <a:r>
              <a:rPr lang="bs-Latn-BA" b="1" dirty="0" smtClean="0">
                <a:solidFill>
                  <a:srgbClr val="FF0000"/>
                </a:solidFill>
              </a:rPr>
              <a:t>located 20 kilometers from Despotovac. It was discovered in 1962, but was opened to visitors in 1972. </a:t>
            </a:r>
            <a:r>
              <a:rPr lang="en-US" b="1" dirty="0" smtClean="0">
                <a:solidFill>
                  <a:srgbClr val="FF0000"/>
                </a:solidFill>
              </a:rPr>
              <a:t/>
            </a:r>
            <a:br>
              <a:rPr lang="en-US" b="1" dirty="0" smtClean="0">
                <a:solidFill>
                  <a:srgbClr val="FF0000"/>
                </a:solidFill>
              </a:rPr>
            </a:br>
            <a:r>
              <a:rPr lang="en-US" b="1" dirty="0" smtClean="0">
                <a:solidFill>
                  <a:srgbClr val="FF0000"/>
                </a:solidFill>
              </a:rPr>
              <a:t>I</a:t>
            </a:r>
            <a:r>
              <a:rPr lang="bs-Latn-BA" b="1" dirty="0" smtClean="0">
                <a:solidFill>
                  <a:srgbClr val="FF0000"/>
                </a:solidFill>
              </a:rPr>
              <a:t>t is currently a tourist destination.</a:t>
            </a:r>
            <a:endParaRPr lang="en-US" b="1" dirty="0">
              <a:solidFill>
                <a:srgbClr val="FF0000"/>
              </a:solidFill>
            </a:endParaRPr>
          </a:p>
        </p:txBody>
      </p:sp>
      <p:pic>
        <p:nvPicPr>
          <p:cNvPr id="4" name="Content Placeholder 3" descr="viber_image_2020-11-25_13-41-46.jpg"/>
          <p:cNvPicPr>
            <a:picLocks noGrp="1" noChangeAspect="1"/>
          </p:cNvPicPr>
          <p:nvPr>
            <p:ph idx="1"/>
          </p:nvPr>
        </p:nvPicPr>
        <p:blipFill>
          <a:blip r:embed="rId2"/>
          <a:stretch>
            <a:fillRect/>
          </a:stretch>
        </p:blipFill>
        <p:spPr>
          <a:xfrm>
            <a:off x="1547664" y="2756876"/>
            <a:ext cx="4752528" cy="3587106"/>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0688"/>
            <a:ext cx="8229600" cy="1143000"/>
          </a:xfrm>
        </p:spPr>
        <p:txBody>
          <a:bodyPr>
            <a:normAutofit fontScale="90000"/>
          </a:bodyPr>
          <a:lstStyle/>
          <a:p>
            <a:r>
              <a:rPr lang="bs-Latn-BA" b="1" dirty="0" smtClean="0">
                <a:solidFill>
                  <a:srgbClr val="FF0000"/>
                </a:solidFill>
              </a:rPr>
              <a:t>This is mountain Beljanica, the highest peak is 1339 meters high</a:t>
            </a:r>
            <a:r>
              <a:rPr lang="en-US" b="1" dirty="0" smtClean="0">
                <a:solidFill>
                  <a:srgbClr val="FF0000"/>
                </a:solidFill>
              </a:rPr>
              <a:t>.</a:t>
            </a:r>
            <a:endParaRPr lang="en-US" b="1" dirty="0">
              <a:solidFill>
                <a:srgbClr val="FF0000"/>
              </a:solidFill>
            </a:endParaRPr>
          </a:p>
        </p:txBody>
      </p:sp>
      <p:pic>
        <p:nvPicPr>
          <p:cNvPr id="4" name="Content Placeholder 3" descr="viber_image_2020-11-25_13-41-49.jpg"/>
          <p:cNvPicPr>
            <a:picLocks noGrp="1" noChangeAspect="1"/>
          </p:cNvPicPr>
          <p:nvPr>
            <p:ph idx="1"/>
          </p:nvPr>
        </p:nvPicPr>
        <p:blipFill>
          <a:blip r:embed="rId2"/>
          <a:stretch>
            <a:fillRect/>
          </a:stretch>
        </p:blipFill>
        <p:spPr>
          <a:xfrm>
            <a:off x="1227738" y="2160588"/>
            <a:ext cx="5112136" cy="3881437"/>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This is our primary school </a:t>
            </a:r>
            <a:br>
              <a:rPr lang="en-US" b="1" dirty="0" smtClean="0">
                <a:solidFill>
                  <a:srgbClr val="FF0000"/>
                </a:solidFill>
              </a:rPr>
            </a:br>
            <a:r>
              <a:rPr lang="en-US" b="1" dirty="0" smtClean="0">
                <a:solidFill>
                  <a:srgbClr val="FF0000"/>
                </a:solidFill>
              </a:rPr>
              <a:t>`Despot Stefan </a:t>
            </a:r>
            <a:r>
              <a:rPr lang="en-US" b="1" dirty="0" err="1" smtClean="0">
                <a:solidFill>
                  <a:srgbClr val="FF0000"/>
                </a:solidFill>
              </a:rPr>
              <a:t>Visoki</a:t>
            </a:r>
            <a:r>
              <a:rPr lang="en-US" b="1" dirty="0" smtClean="0">
                <a:solidFill>
                  <a:srgbClr val="FF0000"/>
                </a:solidFill>
              </a:rPr>
              <a:t>`</a:t>
            </a:r>
            <a:endParaRPr lang="en-US" b="1" dirty="0">
              <a:solidFill>
                <a:srgbClr val="FF000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95536" y="2160590"/>
            <a:ext cx="3240360" cy="3356642"/>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51920" y="2160590"/>
            <a:ext cx="3528392" cy="3356642"/>
          </a:xfrm>
        </p:spPr>
      </p:pic>
    </p:spTree>
    <p:extLst>
      <p:ext uri="{BB962C8B-B14F-4D97-AF65-F5344CB8AC3E}">
        <p14:creationId xmlns:p14="http://schemas.microsoft.com/office/powerpoint/2010/main" val="2761904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76672"/>
            <a:ext cx="6624736" cy="5632311"/>
          </a:xfrm>
          <a:prstGeom prst="rect">
            <a:avLst/>
          </a:prstGeom>
        </p:spPr>
        <p:txBody>
          <a:bodyPr wrap="square">
            <a:spAutoFit/>
          </a:bodyPr>
          <a:lstStyle/>
          <a:p>
            <a:r>
              <a:rPr lang="en-US" sz="2400" b="1" dirty="0">
                <a:solidFill>
                  <a:srgbClr val="FF0000"/>
                </a:solidFill>
              </a:rPr>
              <a:t>Primary school "Despot Stefan </a:t>
            </a:r>
            <a:r>
              <a:rPr lang="en-US" sz="2400" b="1" dirty="0" err="1">
                <a:solidFill>
                  <a:srgbClr val="FF0000"/>
                </a:solidFill>
              </a:rPr>
              <a:t>Visoki</a:t>
            </a:r>
            <a:r>
              <a:rPr lang="en-US" sz="2400" b="1" dirty="0">
                <a:solidFill>
                  <a:srgbClr val="FF0000"/>
                </a:solidFill>
              </a:rPr>
              <a:t>" is situated in Despotovac. It has the name of the famous Serbian ruler, the son of King Lazarus, Stefan the Great.</a:t>
            </a:r>
          </a:p>
          <a:p>
            <a:r>
              <a:rPr lang="en-US" sz="2400" b="1" dirty="0">
                <a:solidFill>
                  <a:srgbClr val="FF0000"/>
                </a:solidFill>
              </a:rPr>
              <a:t/>
            </a:r>
            <a:br>
              <a:rPr lang="en-US" sz="2400" b="1" dirty="0">
                <a:solidFill>
                  <a:srgbClr val="FF0000"/>
                </a:solidFill>
              </a:rPr>
            </a:br>
            <a:r>
              <a:rPr lang="en-US" sz="2400" b="1" dirty="0">
                <a:solidFill>
                  <a:srgbClr val="FF0000"/>
                </a:solidFill>
              </a:rPr>
              <a:t>The school was founded in 1876 and since then it has had its present name. Today, about 540 students attend our school. The school has over 30 classrooms and </a:t>
            </a:r>
            <a:r>
              <a:rPr lang="en-US" sz="2400" b="1" dirty="0" err="1">
                <a:solidFill>
                  <a:srgbClr val="FF0000"/>
                </a:solidFill>
              </a:rPr>
              <a:t>cabints</a:t>
            </a:r>
            <a:r>
              <a:rPr lang="en-US" sz="2400" b="1" dirty="0">
                <a:solidFill>
                  <a:srgbClr val="FF0000"/>
                </a:solidFill>
              </a:rPr>
              <a:t>, a sports hall for P.E. and outdoor sports fields.</a:t>
            </a:r>
            <a:br>
              <a:rPr lang="en-US" sz="2400" b="1" dirty="0">
                <a:solidFill>
                  <a:srgbClr val="FF0000"/>
                </a:solidFill>
              </a:rPr>
            </a:br>
            <a:endParaRPr lang="en-US" sz="2400" b="1" dirty="0">
              <a:solidFill>
                <a:srgbClr val="FF0000"/>
              </a:solidFill>
            </a:endParaRPr>
          </a:p>
          <a:p>
            <a:r>
              <a:rPr lang="en-US" sz="2400" b="1" dirty="0">
                <a:solidFill>
                  <a:srgbClr val="FF0000"/>
                </a:solidFill>
              </a:rPr>
              <a:t>Foreign languages that can be learnt at school are: English, Russian and French. An extended stay for students of the junior </a:t>
            </a:r>
            <a:r>
              <a:rPr lang="en-US" sz="2400" b="1" dirty="0" smtClean="0">
                <a:solidFill>
                  <a:srgbClr val="FF0000"/>
                </a:solidFill>
              </a:rPr>
              <a:t>classes </a:t>
            </a:r>
            <a:r>
              <a:rPr lang="en-US" sz="2400" b="1" dirty="0">
                <a:solidFill>
                  <a:srgbClr val="FF0000"/>
                </a:solidFill>
              </a:rPr>
              <a:t>was organized at </a:t>
            </a:r>
            <a:r>
              <a:rPr lang="en-US" sz="2400" b="1" dirty="0" smtClean="0">
                <a:solidFill>
                  <a:srgbClr val="FF0000"/>
                </a:solidFill>
              </a:rPr>
              <a:t>school</a:t>
            </a:r>
            <a:r>
              <a:rPr lang="en-US" sz="2400" b="1" dirty="0">
                <a:solidFill>
                  <a:srgbClr val="FF0000"/>
                </a:solidFill>
              </a:rPr>
              <a:t>.</a:t>
            </a:r>
          </a:p>
        </p:txBody>
      </p:sp>
    </p:spTree>
    <p:extLst>
      <p:ext uri="{BB962C8B-B14F-4D97-AF65-F5344CB8AC3E}">
        <p14:creationId xmlns:p14="http://schemas.microsoft.com/office/powerpoint/2010/main" val="3647583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Here are some of our most </a:t>
            </a:r>
            <a:r>
              <a:rPr lang="en-US" b="1" dirty="0" smtClean="0">
                <a:solidFill>
                  <a:srgbClr val="FF0000"/>
                </a:solidFill>
              </a:rPr>
              <a:t>beautiful </a:t>
            </a:r>
            <a:r>
              <a:rPr lang="en-US" b="1" dirty="0">
                <a:solidFill>
                  <a:srgbClr val="FF0000"/>
                </a:solidFill>
              </a:rPr>
              <a:t>classrooms</a:t>
            </a:r>
          </a:p>
        </p:txBody>
      </p:sp>
      <p:pic>
        <p:nvPicPr>
          <p:cNvPr id="4" name="Content Placeholder 3"/>
          <p:cNvPicPr>
            <a:picLocks noGrp="1" noChangeAspect="1"/>
          </p:cNvPicPr>
          <p:nvPr>
            <p:ph idx="1"/>
          </p:nvPr>
        </p:nvPicPr>
        <p:blipFill>
          <a:blip r:embed="rId2"/>
          <a:stretch>
            <a:fillRect/>
          </a:stretch>
        </p:blipFill>
        <p:spPr>
          <a:xfrm>
            <a:off x="323528" y="2204864"/>
            <a:ext cx="4188315" cy="3353091"/>
          </a:xfrm>
          <a:prstGeom prst="rect">
            <a:avLst/>
          </a:prstGeom>
        </p:spPr>
      </p:pic>
      <p:pic>
        <p:nvPicPr>
          <p:cNvPr id="5" name="Picture 4"/>
          <p:cNvPicPr>
            <a:picLocks noChangeAspect="1"/>
          </p:cNvPicPr>
          <p:nvPr/>
        </p:nvPicPr>
        <p:blipFill>
          <a:blip r:embed="rId3"/>
          <a:stretch>
            <a:fillRect/>
          </a:stretch>
        </p:blipFill>
        <p:spPr>
          <a:xfrm>
            <a:off x="4511843" y="2996952"/>
            <a:ext cx="4048095" cy="3066554"/>
          </a:xfrm>
          <a:prstGeom prst="rect">
            <a:avLst/>
          </a:prstGeom>
        </p:spPr>
      </p:pic>
    </p:spTree>
    <p:extLst>
      <p:ext uri="{BB962C8B-B14F-4D97-AF65-F5344CB8AC3E}">
        <p14:creationId xmlns:p14="http://schemas.microsoft.com/office/powerpoint/2010/main" val="315557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br>
              <a:rPr lang="en-US" dirty="0" smtClean="0"/>
            </a:br>
            <a:r>
              <a:rPr lang="en-US" dirty="0"/>
              <a:t> </a:t>
            </a:r>
            <a:r>
              <a:rPr lang="en-US" dirty="0" smtClean="0"/>
              <a:t>             </a:t>
            </a:r>
            <a:r>
              <a:rPr lang="en-US" b="1" dirty="0" smtClean="0">
                <a:solidFill>
                  <a:srgbClr val="FF0000"/>
                </a:solidFill>
              </a:rPr>
              <a:t>Congress </a:t>
            </a:r>
            <a:r>
              <a:rPr lang="en-US" b="1" dirty="0">
                <a:solidFill>
                  <a:srgbClr val="FF0000"/>
                </a:solidFill>
              </a:rPr>
              <a:t>hall</a:t>
            </a:r>
          </a:p>
        </p:txBody>
      </p:sp>
      <p:pic>
        <p:nvPicPr>
          <p:cNvPr id="4" name="Content Placeholder 3"/>
          <p:cNvPicPr>
            <a:picLocks noGrp="1" noChangeAspect="1"/>
          </p:cNvPicPr>
          <p:nvPr>
            <p:ph idx="1"/>
          </p:nvPr>
        </p:nvPicPr>
        <p:blipFill>
          <a:blip r:embed="rId2"/>
          <a:stretch>
            <a:fillRect/>
          </a:stretch>
        </p:blipFill>
        <p:spPr>
          <a:xfrm>
            <a:off x="609599" y="1930400"/>
            <a:ext cx="3535916" cy="2650728"/>
          </a:xfrm>
          <a:prstGeom prst="rect">
            <a:avLst/>
          </a:prstGeom>
        </p:spPr>
      </p:pic>
      <p:pic>
        <p:nvPicPr>
          <p:cNvPr id="5" name="Picture 4"/>
          <p:cNvPicPr>
            <a:picLocks noChangeAspect="1"/>
          </p:cNvPicPr>
          <p:nvPr/>
        </p:nvPicPr>
        <p:blipFill>
          <a:blip r:embed="rId3"/>
          <a:stretch>
            <a:fillRect/>
          </a:stretch>
        </p:blipFill>
        <p:spPr>
          <a:xfrm>
            <a:off x="4181252" y="2708920"/>
            <a:ext cx="3810330" cy="3505504"/>
          </a:xfrm>
          <a:prstGeom prst="rect">
            <a:avLst/>
          </a:prstGeom>
        </p:spPr>
      </p:pic>
    </p:spTree>
    <p:extLst>
      <p:ext uri="{BB962C8B-B14F-4D97-AF65-F5344CB8AC3E}">
        <p14:creationId xmlns:p14="http://schemas.microsoft.com/office/powerpoint/2010/main" val="2955056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br>
              <a:rPr lang="en-US" dirty="0" smtClean="0"/>
            </a:br>
            <a:r>
              <a:rPr lang="en-US" dirty="0"/>
              <a:t> </a:t>
            </a:r>
            <a:r>
              <a:rPr lang="en-US" dirty="0" smtClean="0"/>
              <a:t>           </a:t>
            </a:r>
            <a:r>
              <a:rPr lang="en-US" b="1" dirty="0" smtClean="0">
                <a:solidFill>
                  <a:srgbClr val="FF0000"/>
                </a:solidFill>
              </a:rPr>
              <a:t>Biology </a:t>
            </a:r>
            <a:r>
              <a:rPr lang="en-US" b="1" dirty="0">
                <a:solidFill>
                  <a:srgbClr val="FF0000"/>
                </a:solidFill>
              </a:rPr>
              <a:t>cabinet</a:t>
            </a:r>
          </a:p>
        </p:txBody>
      </p:sp>
      <p:pic>
        <p:nvPicPr>
          <p:cNvPr id="4" name="Content Placeholder 3"/>
          <p:cNvPicPr>
            <a:picLocks noGrp="1" noChangeAspect="1"/>
          </p:cNvPicPr>
          <p:nvPr>
            <p:ph idx="1"/>
          </p:nvPr>
        </p:nvPicPr>
        <p:blipFill>
          <a:blip r:embed="rId2"/>
          <a:stretch>
            <a:fillRect/>
          </a:stretch>
        </p:blipFill>
        <p:spPr>
          <a:xfrm>
            <a:off x="609599" y="1930400"/>
            <a:ext cx="3353091" cy="2822693"/>
          </a:xfrm>
          <a:prstGeom prst="rect">
            <a:avLst/>
          </a:prstGeom>
        </p:spPr>
      </p:pic>
      <p:pic>
        <p:nvPicPr>
          <p:cNvPr id="5" name="Picture 4"/>
          <p:cNvPicPr>
            <a:picLocks noChangeAspect="1"/>
          </p:cNvPicPr>
          <p:nvPr/>
        </p:nvPicPr>
        <p:blipFill>
          <a:blip r:embed="rId3"/>
          <a:stretch>
            <a:fillRect/>
          </a:stretch>
        </p:blipFill>
        <p:spPr>
          <a:xfrm>
            <a:off x="607576" y="4753093"/>
            <a:ext cx="3532376" cy="1997950"/>
          </a:xfrm>
          <a:prstGeom prst="rect">
            <a:avLst/>
          </a:prstGeom>
        </p:spPr>
      </p:pic>
      <p:pic>
        <p:nvPicPr>
          <p:cNvPr id="6" name="Picture 5"/>
          <p:cNvPicPr>
            <a:picLocks noChangeAspect="1"/>
          </p:cNvPicPr>
          <p:nvPr/>
        </p:nvPicPr>
        <p:blipFill>
          <a:blip r:embed="rId4"/>
          <a:stretch>
            <a:fillRect/>
          </a:stretch>
        </p:blipFill>
        <p:spPr>
          <a:xfrm>
            <a:off x="4283968" y="1910153"/>
            <a:ext cx="3060457" cy="4340728"/>
          </a:xfrm>
          <a:prstGeom prst="rect">
            <a:avLst/>
          </a:prstGeom>
        </p:spPr>
      </p:pic>
    </p:spTree>
    <p:extLst>
      <p:ext uri="{BB962C8B-B14F-4D97-AF65-F5344CB8AC3E}">
        <p14:creationId xmlns:p14="http://schemas.microsoft.com/office/powerpoint/2010/main" val="3884878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br>
              <a:rPr lang="en-US" dirty="0" smtClean="0"/>
            </a:br>
            <a:r>
              <a:rPr lang="en-US" dirty="0"/>
              <a:t> </a:t>
            </a:r>
            <a:r>
              <a:rPr lang="en-US" dirty="0" smtClean="0"/>
              <a:t>                </a:t>
            </a:r>
            <a:r>
              <a:rPr lang="en-US" b="1" dirty="0" smtClean="0">
                <a:solidFill>
                  <a:srgbClr val="FF0000"/>
                </a:solidFill>
              </a:rPr>
              <a:t>Library</a:t>
            </a:r>
            <a:endParaRPr lang="en-US"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467544" y="1930401"/>
            <a:ext cx="3628404" cy="2722736"/>
          </a:xfrm>
          <a:prstGeom prst="rect">
            <a:avLst/>
          </a:prstGeom>
        </p:spPr>
      </p:pic>
      <p:pic>
        <p:nvPicPr>
          <p:cNvPr id="5" name="Picture 4"/>
          <p:cNvPicPr>
            <a:picLocks noChangeAspect="1"/>
          </p:cNvPicPr>
          <p:nvPr/>
        </p:nvPicPr>
        <p:blipFill>
          <a:blip r:embed="rId3"/>
          <a:stretch>
            <a:fillRect/>
          </a:stretch>
        </p:blipFill>
        <p:spPr>
          <a:xfrm>
            <a:off x="4126036" y="3933056"/>
            <a:ext cx="3932436" cy="2370235"/>
          </a:xfrm>
          <a:prstGeom prst="rect">
            <a:avLst/>
          </a:prstGeom>
        </p:spPr>
      </p:pic>
    </p:spTree>
    <p:extLst>
      <p:ext uri="{BB962C8B-B14F-4D97-AF65-F5344CB8AC3E}">
        <p14:creationId xmlns:p14="http://schemas.microsoft.com/office/powerpoint/2010/main" val="1256738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a:t> </a:t>
            </a:r>
            <a:r>
              <a:rPr lang="en-US" dirty="0" smtClean="0"/>
              <a:t>           </a:t>
            </a:r>
            <a:r>
              <a:rPr lang="en-US" b="1" dirty="0" smtClean="0">
                <a:solidFill>
                  <a:srgbClr val="FF0000"/>
                </a:solidFill>
              </a:rPr>
              <a:t>School kitchen</a:t>
            </a:r>
            <a:endParaRPr lang="en-US"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609599" y="2060848"/>
            <a:ext cx="3361834" cy="2520280"/>
          </a:xfrm>
          <a:prstGeom prst="rect">
            <a:avLst/>
          </a:prstGeom>
        </p:spPr>
      </p:pic>
      <p:pic>
        <p:nvPicPr>
          <p:cNvPr id="5" name="Picture 4"/>
          <p:cNvPicPr>
            <a:picLocks noChangeAspect="1"/>
          </p:cNvPicPr>
          <p:nvPr/>
        </p:nvPicPr>
        <p:blipFill>
          <a:blip r:embed="rId3"/>
          <a:stretch>
            <a:fillRect/>
          </a:stretch>
        </p:blipFill>
        <p:spPr>
          <a:xfrm>
            <a:off x="4000212" y="3140968"/>
            <a:ext cx="3365284" cy="3279932"/>
          </a:xfrm>
          <a:prstGeom prst="rect">
            <a:avLst/>
          </a:prstGeom>
        </p:spPr>
      </p:pic>
    </p:spTree>
    <p:extLst>
      <p:ext uri="{BB962C8B-B14F-4D97-AF65-F5344CB8AC3E}">
        <p14:creationId xmlns:p14="http://schemas.microsoft.com/office/powerpoint/2010/main" val="2224369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sz="4400" b="1" dirty="0" smtClean="0">
                <a:solidFill>
                  <a:srgbClr val="FF0000"/>
                </a:solidFill>
              </a:rPr>
              <a:t>OUR COUNTRY, OUR </a:t>
            </a:r>
            <a:r>
              <a:rPr lang="en-US" sz="4400" b="1" dirty="0">
                <a:solidFill>
                  <a:srgbClr val="FF0000"/>
                </a:solidFill>
              </a:rPr>
              <a:t>TOWN, OUR </a:t>
            </a:r>
            <a:r>
              <a:rPr lang="en-US" sz="4400" b="1" dirty="0" smtClean="0">
                <a:solidFill>
                  <a:srgbClr val="FF0000"/>
                </a:solidFill>
              </a:rPr>
              <a:t>SCHOOL</a:t>
            </a:r>
            <a:r>
              <a:rPr lang="en-US" sz="4400" dirty="0" smtClean="0"/>
              <a:t> </a:t>
            </a:r>
            <a:endParaRPr lang="en-US" sz="44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64034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a:t> </a:t>
            </a:r>
            <a:r>
              <a:rPr lang="en-US" dirty="0" smtClean="0"/>
              <a:t>            </a:t>
            </a:r>
            <a:r>
              <a:rPr lang="en-US" b="1" dirty="0" smtClean="0">
                <a:solidFill>
                  <a:srgbClr val="FF0000"/>
                </a:solidFill>
              </a:rPr>
              <a:t>Our Main Hall</a:t>
            </a:r>
            <a:endParaRPr lang="en-US"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1619672" y="1964502"/>
            <a:ext cx="4899038" cy="3672408"/>
          </a:xfrm>
          <a:prstGeom prst="rect">
            <a:avLst/>
          </a:prstGeom>
        </p:spPr>
      </p:pic>
    </p:spTree>
    <p:extLst>
      <p:ext uri="{BB962C8B-B14F-4D97-AF65-F5344CB8AC3E}">
        <p14:creationId xmlns:p14="http://schemas.microsoft.com/office/powerpoint/2010/main" val="896155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811288"/>
          </a:xfrm>
        </p:spPr>
        <p:txBody>
          <a:bodyPr>
            <a:normAutofit fontScale="90000"/>
          </a:bodyPr>
          <a:lstStyle/>
          <a:p>
            <a:r>
              <a:rPr lang="en-US" b="1" dirty="0">
                <a:solidFill>
                  <a:srgbClr val="FF0000"/>
                </a:solidFill>
              </a:rPr>
              <a:t>Sports </a:t>
            </a:r>
            <a:r>
              <a:rPr lang="en-US" b="1" dirty="0" smtClean="0">
                <a:solidFill>
                  <a:srgbClr val="FF0000"/>
                </a:solidFill>
              </a:rPr>
              <a:t>Hall</a:t>
            </a:r>
            <a:r>
              <a:rPr lang="en-US" dirty="0"/>
              <a:t/>
            </a:r>
            <a:br>
              <a:rPr lang="en-US" dirty="0"/>
            </a:br>
            <a:r>
              <a:rPr lang="en-US" sz="2200" b="1" dirty="0" smtClean="0">
                <a:solidFill>
                  <a:srgbClr val="FF0000"/>
                </a:solidFill>
              </a:rPr>
              <a:t>Besides for the P.E. classes and the sports events, </a:t>
            </a:r>
            <a:r>
              <a:rPr lang="en-US" sz="2200" b="1" dirty="0">
                <a:solidFill>
                  <a:srgbClr val="FF0000"/>
                </a:solidFill>
              </a:rPr>
              <a:t>w</a:t>
            </a:r>
            <a:r>
              <a:rPr lang="en-US" sz="2200" b="1" dirty="0" smtClean="0">
                <a:solidFill>
                  <a:srgbClr val="FF0000"/>
                </a:solidFill>
              </a:rPr>
              <a:t>e </a:t>
            </a:r>
            <a:r>
              <a:rPr lang="en-US" sz="2200" b="1" dirty="0">
                <a:solidFill>
                  <a:srgbClr val="FF0000"/>
                </a:solidFill>
              </a:rPr>
              <a:t>use </a:t>
            </a:r>
            <a:r>
              <a:rPr lang="en-US" sz="2200" b="1" dirty="0" smtClean="0">
                <a:solidFill>
                  <a:srgbClr val="FF0000"/>
                </a:solidFill>
              </a:rPr>
              <a:t>our sports </a:t>
            </a:r>
            <a:r>
              <a:rPr lang="en-US" sz="2200" b="1" dirty="0">
                <a:solidFill>
                  <a:srgbClr val="FF0000"/>
                </a:solidFill>
              </a:rPr>
              <a:t>hall for </a:t>
            </a:r>
            <a:r>
              <a:rPr lang="en-US" sz="2200" b="1" dirty="0" smtClean="0">
                <a:solidFill>
                  <a:srgbClr val="FF0000"/>
                </a:solidFill>
              </a:rPr>
              <a:t>some </a:t>
            </a:r>
            <a:r>
              <a:rPr lang="en-US" sz="2200" b="1" dirty="0">
                <a:solidFill>
                  <a:srgbClr val="FF0000"/>
                </a:solidFill>
              </a:rPr>
              <a:t>special events like best </a:t>
            </a:r>
            <a:r>
              <a:rPr lang="en-US" sz="2200" b="1" dirty="0" smtClean="0">
                <a:solidFill>
                  <a:srgbClr val="FF0000"/>
                </a:solidFill>
              </a:rPr>
              <a:t>costumes, Christmas tournaments and many others.</a:t>
            </a:r>
            <a:r>
              <a:rPr lang="en-US" sz="2200" dirty="0" smtClean="0"/>
              <a:t> </a:t>
            </a:r>
            <a:r>
              <a:rPr lang="en-US" sz="2200" dirty="0"/>
              <a:t/>
            </a:r>
            <a:br>
              <a:rPr lang="en-US" sz="2200" dirty="0"/>
            </a:b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609599" y="2629807"/>
            <a:ext cx="3386337" cy="3276932"/>
          </a:xfrm>
          <a:prstGeom prst="rect">
            <a:avLst/>
          </a:prstGeom>
        </p:spPr>
      </p:pic>
      <p:pic>
        <p:nvPicPr>
          <p:cNvPr id="5" name="Picture 4"/>
          <p:cNvPicPr>
            <a:picLocks noChangeAspect="1"/>
          </p:cNvPicPr>
          <p:nvPr/>
        </p:nvPicPr>
        <p:blipFill>
          <a:blip r:embed="rId3"/>
          <a:stretch>
            <a:fillRect/>
          </a:stretch>
        </p:blipFill>
        <p:spPr>
          <a:xfrm>
            <a:off x="4067945" y="2640454"/>
            <a:ext cx="3384376" cy="3266285"/>
          </a:xfrm>
          <a:prstGeom prst="rect">
            <a:avLst/>
          </a:prstGeom>
        </p:spPr>
      </p:pic>
    </p:spTree>
    <p:extLst>
      <p:ext uri="{BB962C8B-B14F-4D97-AF65-F5344CB8AC3E}">
        <p14:creationId xmlns:p14="http://schemas.microsoft.com/office/powerpoint/2010/main" val="3313777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THANKS </a:t>
            </a:r>
            <a:r>
              <a:rPr lang="en-US" b="1" dirty="0"/>
              <a:t>A LOT FOR BEING WITH </a:t>
            </a:r>
            <a:r>
              <a:rPr lang="en-US" b="1" dirty="0" smtClean="0"/>
              <a:t>   US</a:t>
            </a:r>
            <a:r>
              <a:rPr lang="en-US" b="1" dirty="0"/>
              <a:t>!</a:t>
            </a:r>
            <a:br>
              <a:rPr lang="en-US" b="1" dirty="0"/>
            </a:br>
            <a:endParaRPr lang="en-US" b="1" dirty="0"/>
          </a:p>
        </p:txBody>
      </p:sp>
      <p:sp>
        <p:nvSpPr>
          <p:cNvPr id="3" name="Content Placeholder 2"/>
          <p:cNvSpPr>
            <a:spLocks noGrp="1"/>
          </p:cNvSpPr>
          <p:nvPr>
            <p:ph idx="1"/>
          </p:nvPr>
        </p:nvSpPr>
        <p:spPr>
          <a:xfrm>
            <a:off x="609599" y="2060848"/>
            <a:ext cx="6347714" cy="4508770"/>
          </a:xfrm>
        </p:spPr>
        <p:txBody>
          <a:bodyPr>
            <a:normAutofit/>
          </a:bodyPr>
          <a:lstStyle/>
          <a:p>
            <a:pPr marL="0" indent="0">
              <a:buNone/>
            </a:pPr>
            <a:r>
              <a:rPr lang="en-US" sz="2400" dirty="0" smtClean="0">
                <a:solidFill>
                  <a:schemeClr val="accent2">
                    <a:lumMod val="75000"/>
                  </a:schemeClr>
                </a:solidFill>
              </a:rPr>
              <a:t>         </a:t>
            </a:r>
            <a:r>
              <a:rPr lang="en-US" sz="2400" b="1" dirty="0" smtClean="0">
                <a:solidFill>
                  <a:schemeClr val="accent2">
                    <a:lumMod val="75000"/>
                  </a:schemeClr>
                </a:solidFill>
              </a:rPr>
              <a:t>MADE BY OUR PROJECT STUDENTS</a:t>
            </a:r>
            <a:endParaRPr lang="en-US" sz="2400" b="1" dirty="0" smtClean="0">
              <a:solidFill>
                <a:schemeClr val="accent2">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581" y="2708920"/>
            <a:ext cx="3811747" cy="3052434"/>
          </a:xfrm>
          <a:prstGeom prst="rect">
            <a:avLst/>
          </a:prstGeom>
        </p:spPr>
      </p:pic>
    </p:spTree>
    <p:extLst>
      <p:ext uri="{BB962C8B-B14F-4D97-AF65-F5344CB8AC3E}">
        <p14:creationId xmlns:p14="http://schemas.microsoft.com/office/powerpoint/2010/main" val="470769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476672"/>
            <a:ext cx="6174432" cy="3170099"/>
          </a:xfrm>
          <a:prstGeom prst="rect">
            <a:avLst/>
          </a:prstGeom>
        </p:spPr>
        <p:txBody>
          <a:bodyPr wrap="square">
            <a:spAutoFit/>
          </a:bodyPr>
          <a:lstStyle/>
          <a:p>
            <a:r>
              <a:rPr lang="en-US" sz="2000" b="1" dirty="0">
                <a:solidFill>
                  <a:srgbClr val="C00000"/>
                </a:solidFill>
              </a:rPr>
              <a:t>Serbia,</a:t>
            </a:r>
            <a:r>
              <a:rPr lang="en-US" sz="2000" b="1" dirty="0">
                <a:solidFill>
                  <a:srgbClr val="FF0000"/>
                </a:solidFill>
              </a:rPr>
              <a:t> officially the Republic of Serbia , is a landlocked country in Southeast Europe, at the crossroads of the Pannonian Plain and the Balkan Peninsula, bordering Hungary, Romania, Bulgaria, North Macedonia, Croatia and Bosnia and Herzegovina</a:t>
            </a:r>
            <a:r>
              <a:rPr lang="en-US" sz="2000" b="1" dirty="0" smtClean="0">
                <a:solidFill>
                  <a:srgbClr val="FF0000"/>
                </a:solidFill>
              </a:rPr>
              <a:t>,</a:t>
            </a:r>
            <a:r>
              <a:rPr lang="en-US" sz="2000" b="1" dirty="0">
                <a:solidFill>
                  <a:srgbClr val="FF0000"/>
                </a:solidFill>
              </a:rPr>
              <a:t> Montenegro, </a:t>
            </a:r>
            <a:r>
              <a:rPr lang="en-US" sz="2000" b="1" dirty="0" smtClean="0">
                <a:solidFill>
                  <a:srgbClr val="FF0000"/>
                </a:solidFill>
              </a:rPr>
              <a:t>and with</a:t>
            </a:r>
            <a:r>
              <a:rPr lang="en-US" sz="2000" b="1" dirty="0">
                <a:solidFill>
                  <a:srgbClr val="FF0000"/>
                </a:solidFill>
              </a:rPr>
              <a:t> Albania. Serbia has a population of almost 7 million, with Belgrade as its capital and largest city.</a:t>
            </a:r>
          </a:p>
        </p:txBody>
      </p:sp>
      <p:pic>
        <p:nvPicPr>
          <p:cNvPr id="3" name="Picture 2"/>
          <p:cNvPicPr>
            <a:picLocks noChangeAspect="1"/>
          </p:cNvPicPr>
          <p:nvPr/>
        </p:nvPicPr>
        <p:blipFill>
          <a:blip r:embed="rId2"/>
          <a:stretch>
            <a:fillRect/>
          </a:stretch>
        </p:blipFill>
        <p:spPr>
          <a:xfrm>
            <a:off x="1907704" y="4005064"/>
            <a:ext cx="3450635" cy="1944793"/>
          </a:xfrm>
          <a:prstGeom prst="rect">
            <a:avLst/>
          </a:prstGeom>
        </p:spPr>
      </p:pic>
    </p:spTree>
    <p:extLst>
      <p:ext uri="{BB962C8B-B14F-4D97-AF65-F5344CB8AC3E}">
        <p14:creationId xmlns:p14="http://schemas.microsoft.com/office/powerpoint/2010/main" val="408657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60649"/>
            <a:ext cx="6768752" cy="3970318"/>
          </a:xfrm>
          <a:prstGeom prst="rect">
            <a:avLst/>
          </a:prstGeom>
        </p:spPr>
        <p:txBody>
          <a:bodyPr wrap="square">
            <a:spAutoFit/>
          </a:bodyPr>
          <a:lstStyle/>
          <a:p>
            <a:r>
              <a:rPr lang="en-US" sz="2800" b="1" dirty="0">
                <a:solidFill>
                  <a:schemeClr val="accent5">
                    <a:lumMod val="75000"/>
                  </a:schemeClr>
                </a:solidFill>
              </a:rPr>
              <a:t>Serbia</a:t>
            </a:r>
            <a:r>
              <a:rPr lang="en-US" sz="2800" b="1" dirty="0">
                <a:solidFill>
                  <a:srgbClr val="FF0000"/>
                </a:solidFill>
              </a:rPr>
              <a:t> is unitary parliamentary constitutional </a:t>
            </a:r>
            <a:r>
              <a:rPr lang="en-US" sz="2800" b="1" dirty="0" smtClean="0">
                <a:solidFill>
                  <a:srgbClr val="FF0000"/>
                </a:solidFill>
              </a:rPr>
              <a:t>republic. Serbia </a:t>
            </a:r>
            <a:r>
              <a:rPr lang="en-US" sz="2800" b="1" dirty="0">
                <a:solidFill>
                  <a:srgbClr val="FF0000"/>
                </a:solidFill>
              </a:rPr>
              <a:t>is an upper-middle income </a:t>
            </a:r>
            <a:r>
              <a:rPr lang="en-US" sz="2800" b="1" dirty="0" smtClean="0">
                <a:solidFill>
                  <a:srgbClr val="FF0000"/>
                </a:solidFill>
              </a:rPr>
              <a:t>economy. The </a:t>
            </a:r>
            <a:r>
              <a:rPr lang="en-US" sz="2800" b="1" dirty="0">
                <a:solidFill>
                  <a:srgbClr val="FF0000"/>
                </a:solidFill>
              </a:rPr>
              <a:t>country provides universal health care and free primary and secondary education to its citizens</a:t>
            </a:r>
            <a:r>
              <a:rPr lang="en-US" sz="2800" b="1" dirty="0" smtClean="0">
                <a:solidFill>
                  <a:srgbClr val="FF0000"/>
                </a:solidFill>
              </a:rPr>
              <a:t>.</a:t>
            </a:r>
          </a:p>
          <a:p>
            <a:endParaRPr lang="en-US" sz="2800" b="1" dirty="0" smtClean="0">
              <a:solidFill>
                <a:srgbClr val="FF0000"/>
              </a:solidFill>
            </a:endParaRPr>
          </a:p>
          <a:p>
            <a:endParaRPr lang="en-US" sz="2800" b="1" dirty="0" smtClean="0">
              <a:solidFill>
                <a:srgbClr val="FF0000"/>
              </a:solidFill>
            </a:endParaRPr>
          </a:p>
          <a:p>
            <a:endParaRPr lang="en-US" sz="28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3140968"/>
            <a:ext cx="4572071" cy="3042504"/>
          </a:xfrm>
          <a:prstGeom prst="rect">
            <a:avLst/>
          </a:prstGeom>
        </p:spPr>
      </p:pic>
    </p:spTree>
    <p:extLst>
      <p:ext uri="{BB962C8B-B14F-4D97-AF65-F5344CB8AC3E}">
        <p14:creationId xmlns:p14="http://schemas.microsoft.com/office/powerpoint/2010/main" val="2471949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587152"/>
          </a:xfrm>
        </p:spPr>
        <p:txBody>
          <a:bodyPr>
            <a:normAutofit fontScale="90000"/>
          </a:bodyPr>
          <a:lstStyle/>
          <a:p>
            <a:r>
              <a:rPr lang="en-US" dirty="0" smtClean="0"/>
              <a:t>             </a:t>
            </a:r>
            <a:r>
              <a:rPr lang="en-US" b="1" dirty="0" smtClean="0">
                <a:solidFill>
                  <a:srgbClr val="FF0000"/>
                </a:solidFill>
              </a:rPr>
              <a:t>DESPOTOVAC</a:t>
            </a:r>
            <a:endParaRPr lang="en-US" b="1" dirty="0">
              <a:solidFill>
                <a:srgbClr val="FF0000"/>
              </a:solidFill>
            </a:endParaRPr>
          </a:p>
        </p:txBody>
      </p:sp>
      <p:sp>
        <p:nvSpPr>
          <p:cNvPr id="5" name="Content Placeholder 4"/>
          <p:cNvSpPr>
            <a:spLocks noGrp="1"/>
          </p:cNvSpPr>
          <p:nvPr>
            <p:ph idx="1"/>
          </p:nvPr>
        </p:nvSpPr>
        <p:spPr>
          <a:xfrm>
            <a:off x="179512" y="1196752"/>
            <a:ext cx="7344816" cy="5544616"/>
          </a:xfrm>
        </p:spPr>
        <p:txBody>
          <a:bodyPr>
            <a:normAutofit/>
          </a:bodyPr>
          <a:lstStyle/>
          <a:p>
            <a:pPr marL="0" indent="0">
              <a:buNone/>
            </a:pPr>
            <a:r>
              <a:rPr lang="en-US" sz="2000" b="1" dirty="0">
                <a:solidFill>
                  <a:srgbClr val="FF0000"/>
                </a:solidFill>
              </a:rPr>
              <a:t>This is the town where we live. </a:t>
            </a:r>
            <a:endParaRPr lang="en-US" sz="2000" b="1" dirty="0" smtClean="0">
              <a:solidFill>
                <a:srgbClr val="FF0000"/>
              </a:solidFill>
            </a:endParaRPr>
          </a:p>
          <a:p>
            <a:pPr marL="0" indent="0">
              <a:buNone/>
            </a:pPr>
            <a:r>
              <a:rPr lang="en-US" sz="2000" b="1" dirty="0" smtClean="0">
                <a:solidFill>
                  <a:srgbClr val="FF0000"/>
                </a:solidFill>
              </a:rPr>
              <a:t>In </a:t>
            </a:r>
            <a:r>
              <a:rPr lang="en-US" sz="2000" b="1" dirty="0">
                <a:solidFill>
                  <a:srgbClr val="FF0000"/>
                </a:solidFill>
              </a:rPr>
              <a:t>1381, in the charter of Prince Lazar, Despotovac was mentioned for the first time as the village  </a:t>
            </a:r>
            <a:r>
              <a:rPr lang="en-US" sz="2000" b="1" dirty="0" err="1">
                <a:solidFill>
                  <a:srgbClr val="FF0000"/>
                </a:solidFill>
              </a:rPr>
              <a:t>Vojnik</a:t>
            </a:r>
            <a:r>
              <a:rPr lang="en-US" sz="2000" b="1" dirty="0">
                <a:solidFill>
                  <a:srgbClr val="FF0000"/>
                </a:solidFill>
              </a:rPr>
              <a:t>. </a:t>
            </a:r>
            <a:endParaRPr lang="en-US" sz="2000" b="1" dirty="0" smtClean="0">
              <a:solidFill>
                <a:srgbClr val="FF0000"/>
              </a:solidFill>
            </a:endParaRPr>
          </a:p>
          <a:p>
            <a:pPr marL="0" indent="0">
              <a:buNone/>
            </a:pPr>
            <a:r>
              <a:rPr lang="en-US" sz="2000" b="1" dirty="0" smtClean="0">
                <a:solidFill>
                  <a:srgbClr val="FF0000"/>
                </a:solidFill>
              </a:rPr>
              <a:t>This </a:t>
            </a:r>
            <a:r>
              <a:rPr lang="en-US" sz="2000" b="1" dirty="0">
                <a:solidFill>
                  <a:srgbClr val="FF0000"/>
                </a:solidFill>
              </a:rPr>
              <a:t>village was inhabited and displaced several times during the five-century rule of the Turks. </a:t>
            </a:r>
            <a:endParaRPr lang="en-US" sz="2000" b="1" dirty="0" smtClean="0">
              <a:solidFill>
                <a:srgbClr val="FF0000"/>
              </a:solidFill>
            </a:endParaRPr>
          </a:p>
          <a:p>
            <a:pPr marL="0" indent="0">
              <a:buNone/>
            </a:pPr>
            <a:r>
              <a:rPr lang="en-US" sz="2000" b="1" dirty="0" smtClean="0">
                <a:solidFill>
                  <a:srgbClr val="FF0000"/>
                </a:solidFill>
              </a:rPr>
              <a:t>Just </a:t>
            </a:r>
            <a:r>
              <a:rPr lang="en-US" sz="2000" b="1" dirty="0">
                <a:solidFill>
                  <a:srgbClr val="FF0000"/>
                </a:solidFill>
              </a:rPr>
              <a:t>in 1882, by decree of King Milan </a:t>
            </a:r>
            <a:r>
              <a:rPr lang="en-US" sz="2000" b="1" dirty="0" err="1">
                <a:solidFill>
                  <a:srgbClr val="FF0000"/>
                </a:solidFill>
              </a:rPr>
              <a:t>Obrenovic</a:t>
            </a:r>
            <a:r>
              <a:rPr lang="en-US" sz="2000" b="1" dirty="0">
                <a:solidFill>
                  <a:srgbClr val="FF0000"/>
                </a:solidFill>
              </a:rPr>
              <a:t>, and in honor of the despot Stefan Lazarevic, this village was named Despotovac. With this decree, Despotovac was declared a town, </a:t>
            </a:r>
            <a:r>
              <a:rPr lang="en-US" sz="2000" b="1" dirty="0" smtClean="0">
                <a:solidFill>
                  <a:srgbClr val="FF0000"/>
                </a:solidFill>
              </a:rPr>
              <a:t>and it is in </a:t>
            </a:r>
            <a:r>
              <a:rPr lang="en-US" sz="2000" b="1" dirty="0" err="1" smtClean="0">
                <a:solidFill>
                  <a:srgbClr val="FF0000"/>
                </a:solidFill>
              </a:rPr>
              <a:t>Pomoravlje</a:t>
            </a:r>
            <a:r>
              <a:rPr lang="en-US" sz="2000" b="1" dirty="0" smtClean="0">
                <a:solidFill>
                  <a:srgbClr val="FF0000"/>
                </a:solidFill>
              </a:rPr>
              <a:t> district.</a:t>
            </a:r>
          </a:p>
          <a:p>
            <a:pPr marL="0" indent="0">
              <a:buNone/>
            </a:pPr>
            <a:endParaRPr lang="en-US" sz="2000" b="1" dirty="0" smtClean="0">
              <a:solidFill>
                <a:srgbClr val="FF0000"/>
              </a:solidFill>
            </a:endParaRPr>
          </a:p>
        </p:txBody>
      </p:sp>
      <p:pic>
        <p:nvPicPr>
          <p:cNvPr id="6" name="Picture 5"/>
          <p:cNvPicPr>
            <a:picLocks noChangeAspect="1"/>
          </p:cNvPicPr>
          <p:nvPr/>
        </p:nvPicPr>
        <p:blipFill>
          <a:blip r:embed="rId2"/>
          <a:stretch>
            <a:fillRect/>
          </a:stretch>
        </p:blipFill>
        <p:spPr>
          <a:xfrm>
            <a:off x="323528" y="4509120"/>
            <a:ext cx="1944215" cy="2159550"/>
          </a:xfrm>
          <a:prstGeom prst="rect">
            <a:avLst/>
          </a:prstGeom>
        </p:spPr>
      </p:pic>
      <p:pic>
        <p:nvPicPr>
          <p:cNvPr id="7" name="Picture 6"/>
          <p:cNvPicPr>
            <a:picLocks noChangeAspect="1"/>
          </p:cNvPicPr>
          <p:nvPr/>
        </p:nvPicPr>
        <p:blipFill>
          <a:blip r:embed="rId3"/>
          <a:stretch>
            <a:fillRect/>
          </a:stretch>
        </p:blipFill>
        <p:spPr>
          <a:xfrm>
            <a:off x="2496203" y="4852864"/>
            <a:ext cx="2783440" cy="1472061"/>
          </a:xfrm>
          <a:prstGeom prst="rect">
            <a:avLst/>
          </a:prstGeom>
        </p:spPr>
      </p:pic>
      <p:pic>
        <p:nvPicPr>
          <p:cNvPr id="8" name="Picture 7"/>
          <p:cNvPicPr>
            <a:picLocks noChangeAspect="1"/>
          </p:cNvPicPr>
          <p:nvPr/>
        </p:nvPicPr>
        <p:blipFill>
          <a:blip r:embed="rId4"/>
          <a:stretch>
            <a:fillRect/>
          </a:stretch>
        </p:blipFill>
        <p:spPr>
          <a:xfrm>
            <a:off x="5508103" y="4509120"/>
            <a:ext cx="3284485" cy="2208804"/>
          </a:xfrm>
          <a:prstGeom prst="rect">
            <a:avLst/>
          </a:prstGeom>
        </p:spPr>
      </p:pic>
    </p:spTree>
    <p:extLst>
      <p:ext uri="{BB962C8B-B14F-4D97-AF65-F5344CB8AC3E}">
        <p14:creationId xmlns:p14="http://schemas.microsoft.com/office/powerpoint/2010/main" val="2785999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COAT OF ARMS AND THE FLAG OF DESPOTOVAC</a:t>
            </a:r>
          </a:p>
        </p:txBody>
      </p:sp>
      <p:pic>
        <p:nvPicPr>
          <p:cNvPr id="5" name="Content Placeholder 4"/>
          <p:cNvPicPr>
            <a:picLocks noGrp="1" noChangeAspect="1"/>
          </p:cNvPicPr>
          <p:nvPr>
            <p:ph sz="half" idx="1"/>
          </p:nvPr>
        </p:nvPicPr>
        <p:blipFill>
          <a:blip r:embed="rId2"/>
          <a:stretch>
            <a:fillRect/>
          </a:stretch>
        </p:blipFill>
        <p:spPr>
          <a:xfrm>
            <a:off x="609600" y="2492896"/>
            <a:ext cx="3259604" cy="2675303"/>
          </a:xfrm>
          <a:prstGeom prst="rect">
            <a:avLst/>
          </a:prstGeom>
        </p:spPr>
      </p:pic>
      <p:pic>
        <p:nvPicPr>
          <p:cNvPr id="6" name="Content Placeholder 5"/>
          <p:cNvPicPr>
            <a:picLocks noGrp="1" noChangeAspect="1"/>
          </p:cNvPicPr>
          <p:nvPr>
            <p:ph sz="half" idx="2"/>
          </p:nvPr>
        </p:nvPicPr>
        <p:blipFill>
          <a:blip r:embed="rId3"/>
          <a:stretch>
            <a:fillRect/>
          </a:stretch>
        </p:blipFill>
        <p:spPr>
          <a:xfrm>
            <a:off x="4081284" y="2492897"/>
            <a:ext cx="2876030" cy="2675302"/>
          </a:xfrm>
          <a:prstGeom prst="rect">
            <a:avLst/>
          </a:prstGeom>
        </p:spPr>
      </p:pic>
    </p:spTree>
    <p:extLst>
      <p:ext uri="{BB962C8B-B14F-4D97-AF65-F5344CB8AC3E}">
        <p14:creationId xmlns:p14="http://schemas.microsoft.com/office/powerpoint/2010/main" val="250922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16632"/>
            <a:ext cx="6102424" cy="3416320"/>
          </a:xfrm>
          <a:prstGeom prst="rect">
            <a:avLst/>
          </a:prstGeom>
        </p:spPr>
        <p:txBody>
          <a:bodyPr wrap="square">
            <a:spAutoFit/>
          </a:bodyPr>
          <a:lstStyle/>
          <a:p>
            <a:r>
              <a:rPr lang="en-US" sz="2400" b="1" dirty="0">
                <a:solidFill>
                  <a:srgbClr val="FF0000"/>
                </a:solidFill>
              </a:rPr>
              <a:t>Despotovac is a place where rich history, culture and fascinating untouched nature intertwine. It is tucked away between the ranges of the </a:t>
            </a:r>
            <a:r>
              <a:rPr lang="en-US" sz="2400" b="1" dirty="0" err="1">
                <a:solidFill>
                  <a:srgbClr val="FF0000"/>
                </a:solidFill>
              </a:rPr>
              <a:t>Kucaj</a:t>
            </a:r>
            <a:r>
              <a:rPr lang="en-US" sz="2400" b="1" dirty="0">
                <a:solidFill>
                  <a:srgbClr val="FF0000"/>
                </a:solidFill>
              </a:rPr>
              <a:t> Mountains in the west and the beautiful plains in the east, its interesting past awakens the imagination, and its unique natural wealth awakens all senses</a:t>
            </a:r>
            <a:r>
              <a:rPr lang="en-US" sz="2400" b="1" dirty="0" smtClean="0">
                <a:solidFill>
                  <a:srgbClr val="FF0000"/>
                </a:solidFill>
              </a:rPr>
              <a:t>.</a:t>
            </a:r>
          </a:p>
          <a:p>
            <a:endParaRPr lang="en-US" sz="24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1" y="3284984"/>
            <a:ext cx="2874781" cy="21602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284984"/>
            <a:ext cx="2952328" cy="2160240"/>
          </a:xfrm>
          <a:prstGeom prst="rect">
            <a:avLst/>
          </a:prstGeom>
        </p:spPr>
      </p:pic>
    </p:spTree>
    <p:extLst>
      <p:ext uri="{BB962C8B-B14F-4D97-AF65-F5344CB8AC3E}">
        <p14:creationId xmlns:p14="http://schemas.microsoft.com/office/powerpoint/2010/main" val="2690900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208" y="188640"/>
            <a:ext cx="6246440" cy="6340197"/>
          </a:xfrm>
          <a:prstGeom prst="rect">
            <a:avLst/>
          </a:prstGeom>
        </p:spPr>
        <p:txBody>
          <a:bodyPr wrap="square">
            <a:spAutoFit/>
          </a:bodyPr>
          <a:lstStyle/>
          <a:p>
            <a:endParaRPr lang="en-US" sz="2000" b="1" dirty="0" smtClean="0">
              <a:solidFill>
                <a:srgbClr val="FF0000"/>
              </a:solidFill>
            </a:endParaRPr>
          </a:p>
          <a:p>
            <a:r>
              <a:rPr lang="en-US" sz="2800" b="1" dirty="0" smtClean="0">
                <a:solidFill>
                  <a:srgbClr val="FF0000"/>
                </a:solidFill>
              </a:rPr>
              <a:t>Today</a:t>
            </a:r>
            <a:r>
              <a:rPr lang="en-US" sz="2800" b="1" dirty="0">
                <a:solidFill>
                  <a:srgbClr val="FF0000"/>
                </a:solidFill>
              </a:rPr>
              <a:t>, Despotovac is a peaceful place in the east of Serbia, whose silence is only `</a:t>
            </a:r>
            <a:r>
              <a:rPr lang="en-US" sz="2800" b="1" dirty="0" smtClean="0">
                <a:solidFill>
                  <a:srgbClr val="FF0000"/>
                </a:solidFill>
              </a:rPr>
              <a:t>disturbed` </a:t>
            </a:r>
            <a:r>
              <a:rPr lang="en-US" sz="2800" b="1" dirty="0">
                <a:solidFill>
                  <a:srgbClr val="FF0000"/>
                </a:solidFill>
              </a:rPr>
              <a:t>by the sounds of the </a:t>
            </a:r>
            <a:r>
              <a:rPr lang="en-US" sz="2800" b="1" dirty="0" err="1">
                <a:solidFill>
                  <a:srgbClr val="FF0000"/>
                </a:solidFill>
              </a:rPr>
              <a:t>Resava</a:t>
            </a:r>
            <a:r>
              <a:rPr lang="en-US" sz="2800" b="1" dirty="0">
                <a:solidFill>
                  <a:srgbClr val="FF0000"/>
                </a:solidFill>
              </a:rPr>
              <a:t> River. It springs below mountain </a:t>
            </a:r>
            <a:r>
              <a:rPr lang="en-US" sz="2800" b="1" dirty="0" err="1">
                <a:solidFill>
                  <a:srgbClr val="FF0000"/>
                </a:solidFill>
              </a:rPr>
              <a:t>Beljanica</a:t>
            </a:r>
            <a:r>
              <a:rPr lang="en-US" sz="2800" b="1" dirty="0">
                <a:solidFill>
                  <a:srgbClr val="FF0000"/>
                </a:solidFill>
              </a:rPr>
              <a:t> and it`s the largest river in the district.</a:t>
            </a:r>
            <a:endParaRPr lang="en-US" sz="2800" b="1" dirty="0" smtClean="0">
              <a:solidFill>
                <a:srgbClr val="FF0000"/>
              </a:solidFill>
            </a:endParaRPr>
          </a:p>
          <a:p>
            <a:endParaRPr lang="en-US" sz="2800" dirty="0" smtClean="0"/>
          </a:p>
          <a:p>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46" y="3861048"/>
            <a:ext cx="2898736" cy="19292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3878382"/>
            <a:ext cx="3059315" cy="1957061"/>
          </a:xfrm>
          <a:prstGeom prst="rect">
            <a:avLst/>
          </a:prstGeom>
        </p:spPr>
      </p:pic>
    </p:spTree>
    <p:extLst>
      <p:ext uri="{BB962C8B-B14F-4D97-AF65-F5344CB8AC3E}">
        <p14:creationId xmlns:p14="http://schemas.microsoft.com/office/powerpoint/2010/main" val="3518033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60648"/>
            <a:ext cx="6318448" cy="3785652"/>
          </a:xfrm>
          <a:prstGeom prst="rect">
            <a:avLst/>
          </a:prstGeom>
        </p:spPr>
        <p:txBody>
          <a:bodyPr wrap="square">
            <a:spAutoFit/>
          </a:bodyPr>
          <a:lstStyle/>
          <a:p>
            <a:r>
              <a:rPr lang="en-US" sz="2000" b="1" dirty="0">
                <a:solidFill>
                  <a:srgbClr val="FF0000"/>
                </a:solidFill>
              </a:rPr>
              <a:t>Despotovac abounds in natural wealth, river flows, diverse flora and fauna, has a favorable geographical location and climate, and was a center of spirituality and culture in the Middle Ages. Thanks to that, this area has, not only natural, but also cultural and historical wealth, the most important of which are the monasteries of </a:t>
            </a:r>
            <a:r>
              <a:rPr lang="en-US" sz="2000" b="1" dirty="0" err="1">
                <a:solidFill>
                  <a:srgbClr val="FF0000"/>
                </a:solidFill>
              </a:rPr>
              <a:t>Manasija</a:t>
            </a:r>
            <a:r>
              <a:rPr lang="en-US" sz="2000" b="1" dirty="0">
                <a:solidFill>
                  <a:srgbClr val="FF0000"/>
                </a:solidFill>
              </a:rPr>
              <a:t> and </a:t>
            </a:r>
            <a:r>
              <a:rPr lang="en-US" sz="2000" b="1" dirty="0" err="1">
                <a:solidFill>
                  <a:srgbClr val="FF0000"/>
                </a:solidFill>
              </a:rPr>
              <a:t>Ravanica</a:t>
            </a:r>
            <a:r>
              <a:rPr lang="en-US" sz="2000" b="1" dirty="0" smtClean="0">
                <a:solidFill>
                  <a:srgbClr val="FF0000"/>
                </a:solidFill>
              </a:rPr>
              <a:t>.</a:t>
            </a:r>
          </a:p>
          <a:p>
            <a:r>
              <a:rPr lang="en-US" sz="2000" b="1" dirty="0" err="1" smtClean="0">
                <a:solidFill>
                  <a:srgbClr val="FF0000"/>
                </a:solidFill>
              </a:rPr>
              <a:t>Manasija</a:t>
            </a:r>
            <a:r>
              <a:rPr lang="en-US" sz="2000" b="1" dirty="0">
                <a:solidFill>
                  <a:srgbClr val="FF0000"/>
                </a:solidFill>
              </a:rPr>
              <a:t> </a:t>
            </a:r>
            <a:r>
              <a:rPr lang="en-US" sz="2000" b="1" dirty="0" smtClean="0">
                <a:solidFill>
                  <a:srgbClr val="FF0000"/>
                </a:solidFill>
              </a:rPr>
              <a:t>monastery is </a:t>
            </a:r>
            <a:r>
              <a:rPr lang="en-US" sz="2000" b="1" dirty="0">
                <a:solidFill>
                  <a:srgbClr val="FF0000"/>
                </a:solidFill>
              </a:rPr>
              <a:t>located 3 kilometers from the town. It is the largest endowment of Despot Stefan Lazarevic. </a:t>
            </a:r>
            <a:endParaRPr lang="en-US" sz="2000" b="1" dirty="0" smtClean="0">
              <a:solidFill>
                <a:srgbClr val="FF0000"/>
              </a:solidFill>
            </a:endParaRPr>
          </a:p>
          <a:p>
            <a:endParaRPr lang="en-US" sz="20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3874202"/>
            <a:ext cx="3096344" cy="22076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3790707"/>
            <a:ext cx="3170210" cy="2374597"/>
          </a:xfrm>
          <a:prstGeom prst="rect">
            <a:avLst/>
          </a:prstGeom>
        </p:spPr>
      </p:pic>
    </p:spTree>
    <p:extLst>
      <p:ext uri="{BB962C8B-B14F-4D97-AF65-F5344CB8AC3E}">
        <p14:creationId xmlns:p14="http://schemas.microsoft.com/office/powerpoint/2010/main" val="3130314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436</TotalTime>
  <Words>465</Words>
  <Application>Microsoft Office PowerPoint</Application>
  <PresentationFormat>On-screen Show (4:3)</PresentationFormat>
  <Paragraphs>43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Trebuchet MS</vt:lpstr>
      <vt:lpstr>Wingdings 3</vt:lpstr>
      <vt:lpstr>Facet</vt:lpstr>
      <vt:lpstr>PowerPoint Presentation</vt:lpstr>
      <vt:lpstr> OUR COUNTRY, OUR TOWN, OUR SCHOOL </vt:lpstr>
      <vt:lpstr>PowerPoint Presentation</vt:lpstr>
      <vt:lpstr>PowerPoint Presentation</vt:lpstr>
      <vt:lpstr>             DESPOTOVAC</vt:lpstr>
      <vt:lpstr>COAT OF ARMS AND THE FLAG OF DESPOTOVAC</vt:lpstr>
      <vt:lpstr>PowerPoint Presentation</vt:lpstr>
      <vt:lpstr>PowerPoint Presentation</vt:lpstr>
      <vt:lpstr>PowerPoint Presentation</vt:lpstr>
      <vt:lpstr>This is  Veliki Buk waterfall, it is also part of the Resava river. It is located in village  Lisine.</vt:lpstr>
      <vt:lpstr>This is the Resava cave, located 20 kilometers from Despotovac. It was discovered in 1962, but was opened to visitors in 1972.  It is currently a tourist destination.</vt:lpstr>
      <vt:lpstr>This is mountain Beljanica, the highest peak is 1339 meters high.</vt:lpstr>
      <vt:lpstr>This is our primary school  `Despot Stefan Visoki`</vt:lpstr>
      <vt:lpstr>PowerPoint Presentation</vt:lpstr>
      <vt:lpstr>Here are some of our most beautiful classrooms</vt:lpstr>
      <vt:lpstr>                            Congress hall</vt:lpstr>
      <vt:lpstr>                           Biology cabinet</vt:lpstr>
      <vt:lpstr>                                   Library</vt:lpstr>
      <vt:lpstr>             School kitchen</vt:lpstr>
      <vt:lpstr>              Our Main Hall</vt:lpstr>
      <vt:lpstr>Sports Hall Besides for the P.E. classes and the sports events, we use our sports hall for some special events like best costumes, Christmas tournaments and many others.   </vt:lpstr>
      <vt:lpstr>THANKS A LOT FOR BEING WITH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Despotovac</dc:title>
  <dc:creator>Envy 14</dc:creator>
  <cp:lastModifiedBy>UserG</cp:lastModifiedBy>
  <cp:revision>49</cp:revision>
  <dcterms:created xsi:type="dcterms:W3CDTF">2020-12-04T16:40:46Z</dcterms:created>
  <dcterms:modified xsi:type="dcterms:W3CDTF">2023-02-19T18:02:02Z</dcterms:modified>
</cp:coreProperties>
</file>