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7" r:id="rId1"/>
  </p:sldMasterIdLst>
  <p:sldIdLst>
    <p:sldId id="256" r:id="rId2"/>
    <p:sldId id="344" r:id="rId3"/>
    <p:sldId id="334" r:id="rId4"/>
    <p:sldId id="347" r:id="rId5"/>
    <p:sldId id="345" r:id="rId6"/>
    <p:sldId id="348" r:id="rId7"/>
    <p:sldId id="349" r:id="rId8"/>
    <p:sldId id="350" r:id="rId9"/>
    <p:sldId id="338" r:id="rId10"/>
    <p:sldId id="261" r:id="rId11"/>
    <p:sldId id="359" r:id="rId12"/>
    <p:sldId id="351" r:id="rId13"/>
    <p:sldId id="360" r:id="rId14"/>
    <p:sldId id="361" r:id="rId15"/>
    <p:sldId id="333" r:id="rId16"/>
    <p:sldId id="362" r:id="rId17"/>
    <p:sldId id="363" r:id="rId18"/>
    <p:sldId id="35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snapToGrid="0">
      <p:cViewPr varScale="1">
        <p:scale>
          <a:sx n="92" d="100"/>
          <a:sy n="92" d="100"/>
        </p:scale>
        <p:origin x="4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sk-SK"/>
              <a:t>Kliknutím upravte štýl predlohy nadpisu</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56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5983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sk-SK"/>
              <a:t>Kliknutím upravte štýl predlohy nadpisu</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6702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sk-SK"/>
              <a:t>Kliknutím upravte štýl predlohy nadpisu</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sk-SK"/>
              <a:t>Kliknite sem a upravte štýly predlohy textu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964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56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ĺpe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sk-SK"/>
              <a:t>Kliknutím upravte štýl predlohy nadpisu</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0617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ĺpec s obrázk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sk-SK"/>
              <a:t>Kliknutím upravte štýl predlohy nadpisu</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5388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nchor="t" anchorCtr="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966210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100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5670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sk-SK"/>
              <a:t>Kliknutím upravte štýl predlohy nadpisu</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273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929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172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74850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a:t>Kliknutím upravte štýl predlohy nadpisu</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991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469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436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sk-SK"/>
              <a:t>Kliknutím upravte štýl predlohy nadpisu</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7" name="Date Placeholder 4"/>
          <p:cNvSpPr>
            <a:spLocks noGrp="1"/>
          </p:cNvSpPr>
          <p:nvPr>
            <p:ph type="dt" sz="half" idx="10"/>
          </p:nvPr>
        </p:nvSpPr>
        <p:spPr/>
        <p:txBody>
          <a:bodyPr/>
          <a:lstStyle/>
          <a:p>
            <a:fld id="{42A54C80-263E-416B-A8E0-580EDEADCBDC}" type="datetimeFigureOut">
              <a:rPr lang="en-US" smtClean="0"/>
              <a:t>3/7/2023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3393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956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sk-SK"/>
              <a:t>Kliknutím upravte štýl predlohy nadpisu</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3/7/2023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9730666"/>
      </p:ext>
    </p:extLst>
  </p:cSld>
  <p:clrMap bg1="dk1" tx1="lt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0B0055F-5601-C5EA-87B4-FD4649A05445}"/>
              </a:ext>
            </a:extLst>
          </p:cNvPr>
          <p:cNvSpPr>
            <a:spLocks noGrp="1"/>
          </p:cNvSpPr>
          <p:nvPr>
            <p:ph type="ctrTitle"/>
          </p:nvPr>
        </p:nvSpPr>
        <p:spPr>
          <a:xfrm>
            <a:off x="1154955" y="2667000"/>
            <a:ext cx="8825658" cy="3329581"/>
          </a:xfrm>
        </p:spPr>
        <p:txBody>
          <a:bodyPr>
            <a:normAutofit fontScale="90000"/>
          </a:bodyPr>
          <a:lstStyle/>
          <a:p>
            <a:pPr algn="ctr"/>
            <a:r>
              <a:rPr lang="sk-SK" dirty="0"/>
              <a:t/>
            </a:r>
            <a:br>
              <a:rPr lang="sk-SK" dirty="0"/>
            </a:br>
            <a:r>
              <a:rPr lang="sk-SK" dirty="0"/>
              <a:t/>
            </a:r>
            <a:br>
              <a:rPr lang="sk-SK" dirty="0"/>
            </a:br>
            <a:r>
              <a:rPr lang="sk-SK" dirty="0"/>
              <a:t>T</a:t>
            </a:r>
            <a:r>
              <a:rPr lang="en-US" dirty="0"/>
              <a:t>he impact of climate change on</a:t>
            </a:r>
            <a:r>
              <a:rPr lang="sk-SK" dirty="0"/>
              <a:t> </a:t>
            </a:r>
            <a:r>
              <a:rPr lang="sk-SK" dirty="0" err="1"/>
              <a:t>the</a:t>
            </a:r>
            <a:r>
              <a:rPr lang="sk-SK" dirty="0"/>
              <a:t> </a:t>
            </a:r>
            <a:r>
              <a:rPr lang="sk-SK" dirty="0" err="1"/>
              <a:t>natural</a:t>
            </a:r>
            <a:r>
              <a:rPr lang="sk-SK" dirty="0"/>
              <a:t> and </a:t>
            </a:r>
            <a:r>
              <a:rPr lang="sk-SK" dirty="0" err="1"/>
              <a:t>cultural</a:t>
            </a:r>
            <a:r>
              <a:rPr lang="sk-SK" dirty="0"/>
              <a:t> </a:t>
            </a:r>
            <a:r>
              <a:rPr lang="sk-SK" dirty="0" err="1"/>
              <a:t>heritage</a:t>
            </a:r>
            <a:r>
              <a:rPr lang="sk-SK" dirty="0"/>
              <a:t> of </a:t>
            </a:r>
            <a:r>
              <a:rPr lang="sk-SK" dirty="0" err="1"/>
              <a:t>Gúta</a:t>
            </a:r>
            <a:endParaRPr lang="sk-SK" dirty="0"/>
          </a:p>
        </p:txBody>
      </p:sp>
      <p:sp>
        <p:nvSpPr>
          <p:cNvPr id="3" name="Podnadpis 2">
            <a:extLst>
              <a:ext uri="{FF2B5EF4-FFF2-40B4-BE49-F238E27FC236}">
                <a16:creationId xmlns:a16="http://schemas.microsoft.com/office/drawing/2014/main" xmlns="" id="{A2FDBD22-4156-61A7-6F4E-A84360E2AF6F}"/>
              </a:ext>
            </a:extLst>
          </p:cNvPr>
          <p:cNvSpPr>
            <a:spLocks noGrp="1"/>
          </p:cNvSpPr>
          <p:nvPr>
            <p:ph type="subTitle" idx="1"/>
          </p:nvPr>
        </p:nvSpPr>
        <p:spPr/>
        <p:txBody>
          <a:bodyPr/>
          <a:lstStyle/>
          <a:p>
            <a:endParaRPr lang="sk-SK" dirty="0"/>
          </a:p>
        </p:txBody>
      </p:sp>
    </p:spTree>
    <p:extLst>
      <p:ext uri="{BB962C8B-B14F-4D97-AF65-F5344CB8AC3E}">
        <p14:creationId xmlns:p14="http://schemas.microsoft.com/office/powerpoint/2010/main" val="2228093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345C26C-E814-4498-4388-F840D971C907}"/>
              </a:ext>
            </a:extLst>
          </p:cNvPr>
          <p:cNvSpPr>
            <a:spLocks noGrp="1"/>
          </p:cNvSpPr>
          <p:nvPr>
            <p:ph type="title"/>
          </p:nvPr>
        </p:nvSpPr>
        <p:spPr/>
        <p:txBody>
          <a:bodyPr/>
          <a:lstStyle/>
          <a:p>
            <a:endParaRPr lang="sk-SK"/>
          </a:p>
        </p:txBody>
      </p:sp>
      <p:pic>
        <p:nvPicPr>
          <p:cNvPr id="7" name="Dögös">
            <a:hlinkClick r:id="" action="ppaction://media"/>
            <a:extLst>
              <a:ext uri="{FF2B5EF4-FFF2-40B4-BE49-F238E27FC236}">
                <a16:creationId xmlns:a16="http://schemas.microsoft.com/office/drawing/2014/main" xmlns="" id="{8D1E69D4-234B-D5C2-9561-E70BB3DE03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8764" y="147918"/>
            <a:ext cx="11561761" cy="6503028"/>
          </a:xfrm>
        </p:spPr>
      </p:pic>
    </p:spTree>
    <p:extLst>
      <p:ext uri="{BB962C8B-B14F-4D97-AF65-F5344CB8AC3E}">
        <p14:creationId xmlns:p14="http://schemas.microsoft.com/office/powerpoint/2010/main" val="19964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6EE1108-A5AB-EFFC-46BE-4296F450AF82}"/>
              </a:ext>
            </a:extLst>
          </p:cNvPr>
          <p:cNvSpPr>
            <a:spLocks noGrp="1"/>
          </p:cNvSpPr>
          <p:nvPr>
            <p:ph type="title"/>
          </p:nvPr>
        </p:nvSpPr>
        <p:spPr>
          <a:xfrm>
            <a:off x="874220" y="832247"/>
            <a:ext cx="9404723" cy="1400530"/>
          </a:xfrm>
        </p:spPr>
        <p:txBody>
          <a:bodyPr/>
          <a:lstStyle/>
          <a:p>
            <a:pPr algn="ctr"/>
            <a:r>
              <a:rPr lang="sk-SK" dirty="0" err="1"/>
              <a:t>The</a:t>
            </a:r>
            <a:r>
              <a:rPr lang="sk-SK" dirty="0"/>
              <a:t> </a:t>
            </a:r>
            <a:r>
              <a:rPr lang="sk-SK" dirty="0" err="1"/>
              <a:t>water</a:t>
            </a:r>
            <a:r>
              <a:rPr lang="sk-SK" dirty="0"/>
              <a:t> </a:t>
            </a:r>
            <a:r>
              <a:rPr lang="sk-SK" dirty="0" err="1"/>
              <a:t>mill</a:t>
            </a:r>
            <a:endParaRPr lang="sk-SK" dirty="0"/>
          </a:p>
        </p:txBody>
      </p:sp>
      <p:sp>
        <p:nvSpPr>
          <p:cNvPr id="3" name="Zástupný objekt pre obsah 2">
            <a:extLst>
              <a:ext uri="{FF2B5EF4-FFF2-40B4-BE49-F238E27FC236}">
                <a16:creationId xmlns:a16="http://schemas.microsoft.com/office/drawing/2014/main" xmlns="" id="{3595A4B6-8D01-1C89-5D00-42BC3F1CEA40}"/>
              </a:ext>
            </a:extLst>
          </p:cNvPr>
          <p:cNvSpPr>
            <a:spLocks noGrp="1"/>
          </p:cNvSpPr>
          <p:nvPr>
            <p:ph idx="1"/>
          </p:nvPr>
        </p:nvSpPr>
        <p:spPr/>
        <p:txBody>
          <a:bodyPr/>
          <a:lstStyle/>
          <a:p>
            <a:endParaRPr lang="sk-SK" dirty="0"/>
          </a:p>
        </p:txBody>
      </p:sp>
      <p:pic>
        <p:nvPicPr>
          <p:cNvPr id="4" name="Zástupný objekt pre obsah 4">
            <a:extLst>
              <a:ext uri="{FF2B5EF4-FFF2-40B4-BE49-F238E27FC236}">
                <a16:creationId xmlns:a16="http://schemas.microsoft.com/office/drawing/2014/main" xmlns="" id="{5BC7CEE5-7D1F-F5CC-40B7-DFEA0C3EECEC}"/>
              </a:ext>
            </a:extLst>
          </p:cNvPr>
          <p:cNvPicPr>
            <a:picLocks noChangeAspect="1"/>
          </p:cNvPicPr>
          <p:nvPr/>
        </p:nvPicPr>
        <p:blipFill>
          <a:blip r:embed="rId2"/>
          <a:stretch>
            <a:fillRect/>
          </a:stretch>
        </p:blipFill>
        <p:spPr>
          <a:xfrm>
            <a:off x="2657474" y="2232374"/>
            <a:ext cx="6080599" cy="4019952"/>
          </a:xfrm>
          <a:prstGeom prst="rect">
            <a:avLst/>
          </a:prstGeom>
        </p:spPr>
      </p:pic>
    </p:spTree>
    <p:extLst>
      <p:ext uri="{BB962C8B-B14F-4D97-AF65-F5344CB8AC3E}">
        <p14:creationId xmlns:p14="http://schemas.microsoft.com/office/powerpoint/2010/main" val="1834201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FE66D9E-5891-043C-7764-AA2099F578EA}"/>
              </a:ext>
            </a:extLst>
          </p:cNvPr>
          <p:cNvSpPr>
            <a:spLocks noGrp="1"/>
          </p:cNvSpPr>
          <p:nvPr>
            <p:ph type="title"/>
          </p:nvPr>
        </p:nvSpPr>
        <p:spPr>
          <a:xfrm flipV="1">
            <a:off x="0" y="5367337"/>
            <a:ext cx="9274001" cy="1366837"/>
          </a:xfrm>
        </p:spPr>
        <p:txBody>
          <a:bodyPr/>
          <a:lstStyle/>
          <a:p>
            <a:endParaRPr lang="sk-SK" dirty="0"/>
          </a:p>
        </p:txBody>
      </p:sp>
      <p:pic>
        <p:nvPicPr>
          <p:cNvPr id="5" name="Zástupný objekt pre obsah 4">
            <a:extLst>
              <a:ext uri="{FF2B5EF4-FFF2-40B4-BE49-F238E27FC236}">
                <a16:creationId xmlns:a16="http://schemas.microsoft.com/office/drawing/2014/main" xmlns="" id="{B7D44863-AEEA-FB96-1E01-7E638B6B37D1}"/>
              </a:ext>
            </a:extLst>
          </p:cNvPr>
          <p:cNvPicPr>
            <a:picLocks noGrp="1" noChangeAspect="1"/>
          </p:cNvPicPr>
          <p:nvPr>
            <p:ph type="pic" idx="1"/>
          </p:nvPr>
        </p:nvPicPr>
        <p:blipFill>
          <a:blip r:embed="rId2"/>
          <a:srcRect t="16454" b="16454"/>
          <a:stretch>
            <a:fillRect/>
          </a:stretch>
        </p:blipFill>
        <p:spPr>
          <a:xfrm>
            <a:off x="-1" y="609600"/>
            <a:ext cx="9071913" cy="5048250"/>
          </a:xfrm>
        </p:spPr>
      </p:pic>
      <p:sp>
        <p:nvSpPr>
          <p:cNvPr id="4" name="Zástupný text 3">
            <a:extLst>
              <a:ext uri="{FF2B5EF4-FFF2-40B4-BE49-F238E27FC236}">
                <a16:creationId xmlns:a16="http://schemas.microsoft.com/office/drawing/2014/main" xmlns="" id="{5ABCA622-D441-8AB5-5416-7D21C93A2240}"/>
              </a:ext>
            </a:extLst>
          </p:cNvPr>
          <p:cNvSpPr>
            <a:spLocks noGrp="1"/>
          </p:cNvSpPr>
          <p:nvPr>
            <p:ph type="body" sz="half" idx="2"/>
          </p:nvPr>
        </p:nvSpPr>
        <p:spPr>
          <a:xfrm>
            <a:off x="9274001" y="1957387"/>
            <a:ext cx="3038168" cy="3309938"/>
          </a:xfrm>
        </p:spPr>
        <p:txBody>
          <a:bodyPr>
            <a:noAutofit/>
          </a:bodyPr>
          <a:lstStyle/>
          <a:p>
            <a:r>
              <a:rPr lang="en-US" sz="1800" dirty="0">
                <a:effectLst/>
                <a:latin typeface="+mn-lt"/>
                <a:ea typeface="Times New Roman" panose="02020603050405020304" pitchFamily="18" charset="0"/>
              </a:rPr>
              <a:t>The most beautiful attraction of our city is the water mill. It is situated in the DÖGÖS nature reserve. The mill is accessed by the longest completely wooden covered bridge in Europe. </a:t>
            </a:r>
            <a:endParaRPr lang="sk-SK" sz="2400" dirty="0">
              <a:solidFill>
                <a:schemeClr val="tx1"/>
              </a:solidFill>
            </a:endParaRPr>
          </a:p>
        </p:txBody>
      </p:sp>
    </p:spTree>
    <p:extLst>
      <p:ext uri="{BB962C8B-B14F-4D97-AF65-F5344CB8AC3E}">
        <p14:creationId xmlns:p14="http://schemas.microsoft.com/office/powerpoint/2010/main" val="39912564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CDEC220-C9B3-0884-138C-EF8F5FBAFD38}"/>
              </a:ext>
            </a:extLst>
          </p:cNvPr>
          <p:cNvSpPr>
            <a:spLocks noGrp="1"/>
          </p:cNvSpPr>
          <p:nvPr>
            <p:ph type="title"/>
          </p:nvPr>
        </p:nvSpPr>
        <p:spPr>
          <a:xfrm>
            <a:off x="1312033" y="532231"/>
            <a:ext cx="9404723" cy="1400530"/>
          </a:xfrm>
        </p:spPr>
        <p:txBody>
          <a:bodyPr/>
          <a:lstStyle/>
          <a:p>
            <a:pPr>
              <a:lnSpc>
                <a:spcPct val="107000"/>
              </a:lnSpc>
              <a:spcAft>
                <a:spcPts val="80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solidFill>
                  <a:schemeClr val="tx1"/>
                </a:solidFill>
                <a:effectLst/>
                <a:latin typeface="+mn-lt"/>
                <a:ea typeface="Times New Roman" panose="02020603050405020304" pitchFamily="18" charset="0"/>
                <a:cs typeface="Times New Roman" panose="02020603050405020304" pitchFamily="18" charset="0"/>
              </a:rPr>
              <a:t>In the area of the mill there is a folklore open - air museum. </a:t>
            </a:r>
            <a:r>
              <a:rPr lang="sk-SK" sz="1800" dirty="0">
                <a:solidFill>
                  <a:schemeClr val="tx1"/>
                </a:solidFill>
                <a:effectLst/>
                <a:latin typeface="+mn-lt"/>
                <a:ea typeface="Calibri" panose="020F0502020204030204" pitchFamily="34" charset="0"/>
                <a:cs typeface="Times New Roman" panose="02020603050405020304" pitchFamily="18" charset="0"/>
              </a:rPr>
              <a:t/>
            </a:r>
            <a:br>
              <a:rPr lang="sk-SK" sz="1800" dirty="0">
                <a:solidFill>
                  <a:schemeClr val="tx1"/>
                </a:solidFill>
                <a:effectLst/>
                <a:latin typeface="+mn-lt"/>
                <a:ea typeface="Calibri" panose="020F0502020204030204" pitchFamily="34" charset="0"/>
                <a:cs typeface="Times New Roman" panose="02020603050405020304" pitchFamily="18" charset="0"/>
              </a:rPr>
            </a:br>
            <a:r>
              <a:rPr lang="en-US" sz="1800" dirty="0">
                <a:solidFill>
                  <a:schemeClr val="tx1"/>
                </a:solidFill>
                <a:effectLst/>
                <a:latin typeface="+mn-lt"/>
                <a:ea typeface="Times New Roman" panose="02020603050405020304" pitchFamily="18" charset="0"/>
                <a:cs typeface="Times New Roman" panose="02020603050405020304" pitchFamily="18" charset="0"/>
              </a:rPr>
              <a:t>Directly at the mill, a water milling museum was established which features exhibits including a unique machine for production of fishing nets one, of the first in the world. The boat mill is also among Slovakia’s national cultural heritage sites. </a:t>
            </a:r>
            <a:r>
              <a:rPr lang="sk-SK" sz="1800" dirty="0">
                <a:solidFill>
                  <a:schemeClr val="tx1"/>
                </a:solidFill>
                <a:effectLst/>
                <a:latin typeface="+mn-lt"/>
                <a:ea typeface="Calibri" panose="020F0502020204030204" pitchFamily="34" charset="0"/>
                <a:cs typeface="Times New Roman" panose="02020603050405020304" pitchFamily="18" charset="0"/>
              </a:rPr>
              <a:t/>
            </a:r>
            <a:br>
              <a:rPr lang="sk-SK" sz="1800" dirty="0">
                <a:solidFill>
                  <a:schemeClr val="tx1"/>
                </a:solidFill>
                <a:effectLst/>
                <a:latin typeface="+mn-lt"/>
                <a:ea typeface="Calibri" panose="020F0502020204030204" pitchFamily="34" charset="0"/>
                <a:cs typeface="Times New Roman" panose="02020603050405020304" pitchFamily="18" charset="0"/>
              </a:rPr>
            </a:br>
            <a:endParaRPr lang="sk-SK" dirty="0">
              <a:solidFill>
                <a:schemeClr val="tx1"/>
              </a:solidFill>
              <a:latin typeface="+mn-lt"/>
            </a:endParaRPr>
          </a:p>
        </p:txBody>
      </p:sp>
      <p:pic>
        <p:nvPicPr>
          <p:cNvPr id="1032" name="Picture 8" descr="Fotka">
            <a:extLst>
              <a:ext uri="{FF2B5EF4-FFF2-40B4-BE49-F238E27FC236}">
                <a16:creationId xmlns:a16="http://schemas.microsoft.com/office/drawing/2014/main" xmlns="" id="{909C536B-9D99-6E90-4D19-9A756A6E90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195" y="2615407"/>
            <a:ext cx="5594349" cy="41957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otka">
            <a:extLst>
              <a:ext uri="{FF2B5EF4-FFF2-40B4-BE49-F238E27FC236}">
                <a16:creationId xmlns:a16="http://schemas.microsoft.com/office/drawing/2014/main" xmlns="" id="{9A79A364-63F8-00C9-37FD-20B3A70CB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650" y="2615405"/>
            <a:ext cx="5594350" cy="419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28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247D0AB-8468-C935-3C50-8FC244F99CD5}"/>
              </a:ext>
            </a:extLst>
          </p:cNvPr>
          <p:cNvSpPr>
            <a:spLocks noGrp="1"/>
          </p:cNvSpPr>
          <p:nvPr>
            <p:ph type="title"/>
          </p:nvPr>
        </p:nvSpPr>
        <p:spPr>
          <a:xfrm>
            <a:off x="5842775" y="-2288088"/>
            <a:ext cx="4345114" cy="451828"/>
          </a:xfrm>
        </p:spPr>
        <p:txBody>
          <a:bodyPr/>
          <a:lstStyle/>
          <a:p>
            <a:endParaRPr lang="sk-SK" dirty="0"/>
          </a:p>
        </p:txBody>
      </p:sp>
      <p:pic>
        <p:nvPicPr>
          <p:cNvPr id="2050" name="Picture 2" descr="Fotka">
            <a:extLst>
              <a:ext uri="{FF2B5EF4-FFF2-40B4-BE49-F238E27FC236}">
                <a16:creationId xmlns:a16="http://schemas.microsoft.com/office/drawing/2014/main" xmlns="" id="{8396BBEF-6B9E-053A-0CCE-832A228BA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09547" cy="45821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tka">
            <a:extLst>
              <a:ext uri="{FF2B5EF4-FFF2-40B4-BE49-F238E27FC236}">
                <a16:creationId xmlns:a16="http://schemas.microsoft.com/office/drawing/2014/main" xmlns="" id="{FDB6B34A-E871-2EB9-CE02-2B19B2825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040" y="2159000"/>
            <a:ext cx="6156960" cy="46177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tka">
            <a:extLst>
              <a:ext uri="{FF2B5EF4-FFF2-40B4-BE49-F238E27FC236}">
                <a16:creationId xmlns:a16="http://schemas.microsoft.com/office/drawing/2014/main" xmlns="" id="{B48631CE-FEC8-A8A7-0A3D-9788FA3F832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6388" y="3713480"/>
            <a:ext cx="4587240" cy="30632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tka">
            <a:extLst>
              <a:ext uri="{FF2B5EF4-FFF2-40B4-BE49-F238E27FC236}">
                <a16:creationId xmlns:a16="http://schemas.microsoft.com/office/drawing/2014/main" xmlns="" id="{47B8D93F-F7A8-7686-9FD6-8ABDB9823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0399" y="0"/>
            <a:ext cx="4224656" cy="316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17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357825B-017B-BB9A-AC91-23E1AA34786D}"/>
              </a:ext>
            </a:extLst>
          </p:cNvPr>
          <p:cNvSpPr>
            <a:spLocks noGrp="1"/>
          </p:cNvSpPr>
          <p:nvPr>
            <p:ph type="title"/>
          </p:nvPr>
        </p:nvSpPr>
        <p:spPr>
          <a:xfrm>
            <a:off x="7839074" y="1190624"/>
            <a:ext cx="4229101" cy="1743075"/>
          </a:xfrm>
        </p:spPr>
        <p:txBody>
          <a:bodyPr>
            <a:normAutofit/>
          </a:bodyPr>
          <a:lstStyle/>
          <a:p>
            <a:endParaRPr lang="sk-SK" sz="2400" b="1" dirty="0">
              <a:solidFill>
                <a:schemeClr val="tx1"/>
              </a:solidFill>
            </a:endParaRPr>
          </a:p>
        </p:txBody>
      </p:sp>
      <p:pic>
        <p:nvPicPr>
          <p:cNvPr id="5" name="Zástupný objekt pre obsah 4">
            <a:extLst>
              <a:ext uri="{FF2B5EF4-FFF2-40B4-BE49-F238E27FC236}">
                <a16:creationId xmlns:a16="http://schemas.microsoft.com/office/drawing/2014/main" xmlns="" id="{DBC8D8B1-A3EB-5259-1B48-96394C83FDB5}"/>
              </a:ext>
            </a:extLst>
          </p:cNvPr>
          <p:cNvPicPr>
            <a:picLocks noGrp="1" noChangeAspect="1"/>
          </p:cNvPicPr>
          <p:nvPr>
            <p:ph idx="1"/>
          </p:nvPr>
        </p:nvPicPr>
        <p:blipFill>
          <a:blip r:embed="rId2"/>
          <a:stretch>
            <a:fillRect/>
          </a:stretch>
        </p:blipFill>
        <p:spPr>
          <a:xfrm>
            <a:off x="0" y="2545371"/>
            <a:ext cx="6523304" cy="4312629"/>
          </a:xfrm>
        </p:spPr>
      </p:pic>
      <p:pic>
        <p:nvPicPr>
          <p:cNvPr id="3" name="Picture 6" descr="Fotka">
            <a:extLst>
              <a:ext uri="{FF2B5EF4-FFF2-40B4-BE49-F238E27FC236}">
                <a16:creationId xmlns:a16="http://schemas.microsoft.com/office/drawing/2014/main" xmlns="" id="{7A9E3291-5A0D-4A20-460D-CE277331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042" y="0"/>
            <a:ext cx="5888040" cy="4403035"/>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a:extLst>
              <a:ext uri="{FF2B5EF4-FFF2-40B4-BE49-F238E27FC236}">
                <a16:creationId xmlns:a16="http://schemas.microsoft.com/office/drawing/2014/main" xmlns="" id="{CD4A3F47-9D3C-CF8D-A261-0C1F25C5D020}"/>
              </a:ext>
            </a:extLst>
          </p:cNvPr>
          <p:cNvSpPr txBox="1"/>
          <p:nvPr/>
        </p:nvSpPr>
        <p:spPr>
          <a:xfrm>
            <a:off x="207855" y="589967"/>
            <a:ext cx="6107594" cy="1661802"/>
          </a:xfrm>
          <a:prstGeom prst="rect">
            <a:avLst/>
          </a:prstGeom>
          <a:noFill/>
        </p:spPr>
        <p:txBody>
          <a:bodyPr wrap="square">
            <a:spAutoFit/>
          </a:bodyPr>
          <a:lstStyle/>
          <a:p>
            <a:pPr>
              <a:lnSpc>
                <a:spcPct val="107000"/>
              </a:lnSpc>
              <a:spcAft>
                <a:spcPts val="800"/>
              </a:spcAft>
            </a:pPr>
            <a:r>
              <a:rPr lang="en-US" dirty="0">
                <a:effectLst/>
                <a:ea typeface="Times New Roman" panose="02020603050405020304" pitchFamily="18" charset="0"/>
                <a:cs typeface="Times New Roman" panose="02020603050405020304" pitchFamily="18" charset="0"/>
              </a:rPr>
              <a:t>The original mill was built in 1920 which was standing on a two parallel swimming, anchored boat. It was running until 1945, but it burned down under mysterious circumstances.</a:t>
            </a:r>
            <a:endParaRPr lang="sk-SK" dirty="0">
              <a:effectLst/>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sk-SK"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8012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F4B9F9E-4B0A-B557-6513-E4FAFDA1C9EC}"/>
              </a:ext>
            </a:extLst>
          </p:cNvPr>
          <p:cNvSpPr>
            <a:spLocks noGrp="1"/>
          </p:cNvSpPr>
          <p:nvPr>
            <p:ph type="title"/>
          </p:nvPr>
        </p:nvSpPr>
        <p:spPr/>
        <p:txBody>
          <a:bodyPr/>
          <a:lstStyle/>
          <a:p>
            <a:endParaRPr lang="sk-SK"/>
          </a:p>
        </p:txBody>
      </p:sp>
      <p:pic>
        <p:nvPicPr>
          <p:cNvPr id="3074" name="Picture 2" descr="Fotka">
            <a:extLst>
              <a:ext uri="{FF2B5EF4-FFF2-40B4-BE49-F238E27FC236}">
                <a16:creationId xmlns:a16="http://schemas.microsoft.com/office/drawing/2014/main" xmlns="" id="{25734519-2DFE-E612-BBFC-F96DB2F6A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 y="609601"/>
            <a:ext cx="6203315" cy="41323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tka">
            <a:extLst>
              <a:ext uri="{FF2B5EF4-FFF2-40B4-BE49-F238E27FC236}">
                <a16:creationId xmlns:a16="http://schemas.microsoft.com/office/drawing/2014/main" xmlns="" id="{935F319C-ACDB-5475-4AC7-BEDCA81047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40195" y="2644075"/>
            <a:ext cx="5594349"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69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DC429C1-B79B-D952-B78C-DF85D707ED5C}"/>
              </a:ext>
            </a:extLst>
          </p:cNvPr>
          <p:cNvSpPr>
            <a:spLocks noGrp="1"/>
          </p:cNvSpPr>
          <p:nvPr>
            <p:ph type="title"/>
          </p:nvPr>
        </p:nvSpPr>
        <p:spPr>
          <a:xfrm>
            <a:off x="6299200" y="452718"/>
            <a:ext cx="5222240" cy="1400530"/>
          </a:xfrm>
        </p:spPr>
        <p:txBody>
          <a:bodyPr/>
          <a:lstStyle/>
          <a:p>
            <a:pPr>
              <a:lnSpc>
                <a:spcPct val="107000"/>
              </a:lnSpc>
              <a:spcAft>
                <a:spcPts val="800"/>
              </a:spcAft>
            </a:pPr>
            <a:r>
              <a:rPr lang="en-US" sz="1800" dirty="0">
                <a:solidFill>
                  <a:schemeClr val="tx1"/>
                </a:solidFill>
                <a:effectLst/>
                <a:latin typeface="+mn-lt"/>
                <a:ea typeface="Times New Roman" panose="02020603050405020304" pitchFamily="18" charset="0"/>
                <a:cs typeface="Times New Roman" panose="02020603050405020304" pitchFamily="18" charset="0"/>
              </a:rPr>
              <a:t>The water mill association also arranges environmental programs for the student groups. The main mission for this association is to teach today's generation about organic education/ecology.</a:t>
            </a:r>
            <a:r>
              <a:rPr lang="sk-SK" sz="1800" dirty="0">
                <a:solidFill>
                  <a:schemeClr val="tx1"/>
                </a:solidFill>
                <a:effectLst/>
                <a:latin typeface="+mn-lt"/>
                <a:ea typeface="Calibri" panose="020F0502020204030204" pitchFamily="34" charset="0"/>
                <a:cs typeface="Times New Roman" panose="02020603050405020304" pitchFamily="18" charset="0"/>
              </a:rPr>
              <a:t/>
            </a:r>
            <a:br>
              <a:rPr lang="sk-SK" sz="1800" dirty="0">
                <a:solidFill>
                  <a:schemeClr val="tx1"/>
                </a:solidFill>
                <a:effectLst/>
                <a:latin typeface="+mn-lt"/>
                <a:ea typeface="Calibri" panose="020F0502020204030204" pitchFamily="34" charset="0"/>
                <a:cs typeface="Times New Roman" panose="02020603050405020304" pitchFamily="18" charset="0"/>
              </a:rPr>
            </a:br>
            <a:r>
              <a:rPr lang="en-US" sz="1800" dirty="0">
                <a:solidFill>
                  <a:schemeClr val="tx1"/>
                </a:solidFill>
                <a:effectLst/>
                <a:latin typeface="+mn-lt"/>
                <a:ea typeface="Times New Roman" panose="02020603050405020304" pitchFamily="18" charset="0"/>
                <a:cs typeface="Times New Roman" panose="02020603050405020304" pitchFamily="18" charset="0"/>
              </a:rPr>
              <a:t> </a:t>
            </a:r>
            <a:r>
              <a:rPr lang="sk-SK" sz="1800" dirty="0">
                <a:solidFill>
                  <a:schemeClr val="tx1"/>
                </a:solidFill>
                <a:effectLst/>
                <a:latin typeface="+mn-lt"/>
                <a:ea typeface="Calibri" panose="020F0502020204030204" pitchFamily="34" charset="0"/>
                <a:cs typeface="Times New Roman" panose="02020603050405020304" pitchFamily="18" charset="0"/>
              </a:rPr>
              <a:t/>
            </a:r>
            <a:br>
              <a:rPr lang="sk-SK" sz="1800" dirty="0">
                <a:solidFill>
                  <a:schemeClr val="tx1"/>
                </a:solidFill>
                <a:effectLst/>
                <a:latin typeface="+mn-lt"/>
                <a:ea typeface="Calibri" panose="020F0502020204030204" pitchFamily="34" charset="0"/>
                <a:cs typeface="Times New Roman" panose="02020603050405020304" pitchFamily="18" charset="0"/>
              </a:rPr>
            </a:br>
            <a:endParaRPr lang="sk-SK" dirty="0">
              <a:solidFill>
                <a:schemeClr val="tx1"/>
              </a:solidFill>
              <a:latin typeface="+mn-lt"/>
            </a:endParaRPr>
          </a:p>
        </p:txBody>
      </p:sp>
      <p:pic>
        <p:nvPicPr>
          <p:cNvPr id="4098" name="Picture 2" descr="Fotka">
            <a:extLst>
              <a:ext uri="{FF2B5EF4-FFF2-40B4-BE49-F238E27FC236}">
                <a16:creationId xmlns:a16="http://schemas.microsoft.com/office/drawing/2014/main" xmlns="" id="{D0310C7D-F65A-4D3D-2B21-B7367052E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4240" cy="44881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otka">
            <a:extLst>
              <a:ext uri="{FF2B5EF4-FFF2-40B4-BE49-F238E27FC236}">
                <a16:creationId xmlns:a16="http://schemas.microsoft.com/office/drawing/2014/main" xmlns="" id="{067607BF-198C-F0FA-EF38-1B3399496B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84338" y="3647440"/>
            <a:ext cx="5707662" cy="321056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a:extLst>
              <a:ext uri="{FF2B5EF4-FFF2-40B4-BE49-F238E27FC236}">
                <a16:creationId xmlns:a16="http://schemas.microsoft.com/office/drawing/2014/main" xmlns="" id="{8C1CCEF8-A396-9D16-F3A4-0038ACDA9843}"/>
              </a:ext>
            </a:extLst>
          </p:cNvPr>
          <p:cNvSpPr txBox="1"/>
          <p:nvPr/>
        </p:nvSpPr>
        <p:spPr>
          <a:xfrm>
            <a:off x="71120" y="4653955"/>
            <a:ext cx="6228080" cy="2308324"/>
          </a:xfrm>
          <a:prstGeom prst="rect">
            <a:avLst/>
          </a:prstGeom>
          <a:noFill/>
        </p:spPr>
        <p:txBody>
          <a:bodyPr wrap="square">
            <a:spAutoFit/>
          </a:bodyPr>
          <a:lstStyle/>
          <a:p>
            <a:r>
              <a:rPr lang="en-US" sz="1800" dirty="0">
                <a:effectLst/>
                <a:ea typeface="Times New Roman" panose="02020603050405020304" pitchFamily="18" charset="0"/>
                <a:cs typeface="Times New Roman" panose="02020603050405020304" pitchFamily="18" charset="0"/>
              </a:rPr>
              <a:t>Beside lots of others, children can have the opportunity to know how our ancestors could use so many natural energies without polluting the nature.</a:t>
            </a:r>
            <a:r>
              <a:rPr lang="sk-SK" sz="1800" dirty="0">
                <a:effectLst/>
                <a:ea typeface="Calibri" panose="020F0502020204030204" pitchFamily="34" charset="0"/>
                <a:cs typeface="Times New Roman" panose="02020603050405020304" pitchFamily="18" charset="0"/>
              </a:rPr>
              <a:t/>
            </a:r>
            <a:br>
              <a:rPr lang="sk-SK" sz="1800" dirty="0">
                <a:effectLst/>
                <a:ea typeface="Calibri" panose="020F0502020204030204" pitchFamily="34" charset="0"/>
                <a:cs typeface="Times New Roman" panose="02020603050405020304" pitchFamily="18" charset="0"/>
              </a:rPr>
            </a:br>
            <a:r>
              <a:rPr lang="en-US" sz="1800" dirty="0">
                <a:effectLst/>
                <a:ea typeface="Times New Roman" panose="02020603050405020304" pitchFamily="18" charset="0"/>
                <a:cs typeface="Times New Roman" panose="02020603050405020304" pitchFamily="18" charset="0"/>
              </a:rPr>
              <a:t>Ongoing climate change, affects each of us. Therefore, it is crucial to be able to identify problems and implement the right adaption and mitigation measures.</a:t>
            </a:r>
            <a:r>
              <a:rPr lang="sk-SK" sz="1800" dirty="0">
                <a:effectLst/>
                <a:ea typeface="Calibri" panose="020F0502020204030204" pitchFamily="34" charset="0"/>
                <a:cs typeface="Times New Roman" panose="02020603050405020304" pitchFamily="18" charset="0"/>
              </a:rPr>
              <a:t/>
            </a:r>
            <a:br>
              <a:rPr lang="sk-SK" sz="1800" dirty="0">
                <a:effectLst/>
                <a:ea typeface="Calibri" panose="020F0502020204030204" pitchFamily="34" charset="0"/>
                <a:cs typeface="Times New Roman" panose="02020603050405020304" pitchFamily="18" charset="0"/>
              </a:rPr>
            </a:br>
            <a:endParaRPr lang="sk-SK" dirty="0"/>
          </a:p>
        </p:txBody>
      </p:sp>
    </p:spTree>
    <p:extLst>
      <p:ext uri="{BB962C8B-B14F-4D97-AF65-F5344CB8AC3E}">
        <p14:creationId xmlns:p14="http://schemas.microsoft.com/office/powerpoint/2010/main" val="2836938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C32929A-C464-2C6E-E6D6-70C38ECBD876}"/>
              </a:ext>
            </a:extLst>
          </p:cNvPr>
          <p:cNvSpPr>
            <a:spLocks noGrp="1"/>
          </p:cNvSpPr>
          <p:nvPr>
            <p:ph type="title"/>
          </p:nvPr>
        </p:nvSpPr>
        <p:spPr>
          <a:xfrm>
            <a:off x="1093786" y="519393"/>
            <a:ext cx="9404723" cy="1400530"/>
          </a:xfrm>
        </p:spPr>
        <p:txBody>
          <a:bodyPr/>
          <a:lstStyle/>
          <a:p>
            <a:pPr algn="ctr"/>
            <a:r>
              <a:rPr lang="hu-HU" altLang="hu-HU" sz="4400" dirty="0" err="1">
                <a:solidFill>
                  <a:srgbClr val="00B050"/>
                </a:solidFill>
              </a:rPr>
              <a:t>Thank</a:t>
            </a:r>
            <a:r>
              <a:rPr lang="hu-HU" altLang="hu-HU" sz="4400" dirty="0">
                <a:solidFill>
                  <a:srgbClr val="00B050"/>
                </a:solidFill>
              </a:rPr>
              <a:t> </a:t>
            </a:r>
            <a:r>
              <a:rPr lang="hu-HU" altLang="hu-HU" sz="4400" dirty="0" err="1">
                <a:solidFill>
                  <a:srgbClr val="00B050"/>
                </a:solidFill>
              </a:rPr>
              <a:t>you</a:t>
            </a:r>
            <a:r>
              <a:rPr lang="hu-HU" altLang="hu-HU" sz="4400" dirty="0">
                <a:solidFill>
                  <a:srgbClr val="00B050"/>
                </a:solidFill>
              </a:rPr>
              <a:t> </a:t>
            </a:r>
            <a:r>
              <a:rPr lang="hu-HU" altLang="hu-HU" sz="4400" dirty="0" err="1">
                <a:solidFill>
                  <a:srgbClr val="00B050"/>
                </a:solidFill>
              </a:rPr>
              <a:t>for</a:t>
            </a:r>
            <a:r>
              <a:rPr lang="hu-HU" altLang="hu-HU" sz="4400" dirty="0">
                <a:solidFill>
                  <a:srgbClr val="00B050"/>
                </a:solidFill>
              </a:rPr>
              <a:t> </a:t>
            </a:r>
            <a:r>
              <a:rPr lang="hu-HU" altLang="hu-HU" sz="4400" dirty="0" err="1">
                <a:solidFill>
                  <a:srgbClr val="00B050"/>
                </a:solidFill>
              </a:rPr>
              <a:t>your</a:t>
            </a:r>
            <a:r>
              <a:rPr lang="hu-HU" altLang="hu-HU" sz="4400" dirty="0">
                <a:solidFill>
                  <a:srgbClr val="00B050"/>
                </a:solidFill>
              </a:rPr>
              <a:t> </a:t>
            </a:r>
            <a:r>
              <a:rPr lang="hu-HU" altLang="hu-HU" sz="4400" dirty="0" err="1">
                <a:solidFill>
                  <a:srgbClr val="00B050"/>
                </a:solidFill>
              </a:rPr>
              <a:t>attention</a:t>
            </a:r>
            <a:r>
              <a:rPr lang="hu-HU" altLang="hu-HU" sz="4400" dirty="0">
                <a:solidFill>
                  <a:srgbClr val="00B050"/>
                </a:solidFill>
              </a:rPr>
              <a:t>! </a:t>
            </a:r>
            <a:endParaRPr lang="sk-SK" dirty="0">
              <a:solidFill>
                <a:srgbClr val="00B050"/>
              </a:solidFill>
            </a:endParaRPr>
          </a:p>
        </p:txBody>
      </p:sp>
      <p:pic>
        <p:nvPicPr>
          <p:cNvPr id="4" name="Zástupný objekt pre obsah 5">
            <a:extLst>
              <a:ext uri="{FF2B5EF4-FFF2-40B4-BE49-F238E27FC236}">
                <a16:creationId xmlns:a16="http://schemas.microsoft.com/office/drawing/2014/main" xmlns="" id="{7E865778-A590-4FC6-529F-8414604E90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9006" y="1681163"/>
            <a:ext cx="6549482" cy="4195762"/>
          </a:xfrm>
        </p:spPr>
      </p:pic>
    </p:spTree>
    <p:extLst>
      <p:ext uri="{BB962C8B-B14F-4D97-AF65-F5344CB8AC3E}">
        <p14:creationId xmlns:p14="http://schemas.microsoft.com/office/powerpoint/2010/main" val="460846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942544D-1E16-B322-86AD-D957E1E16ACB}"/>
              </a:ext>
            </a:extLst>
          </p:cNvPr>
          <p:cNvSpPr>
            <a:spLocks noGrp="1"/>
          </p:cNvSpPr>
          <p:nvPr>
            <p:ph type="title"/>
          </p:nvPr>
        </p:nvSpPr>
        <p:spPr>
          <a:xfrm>
            <a:off x="1372660" y="685800"/>
            <a:ext cx="8596668" cy="3403600"/>
          </a:xfrm>
        </p:spPr>
        <p:txBody>
          <a:bodyPr>
            <a:normAutofit/>
          </a:bodyPr>
          <a:lstStyle/>
          <a:p>
            <a:pPr algn="ctr"/>
            <a:endParaRPr lang="sk-SK" sz="6600" dirty="0"/>
          </a:p>
        </p:txBody>
      </p:sp>
      <p:sp>
        <p:nvSpPr>
          <p:cNvPr id="3" name="Zástupný text 2">
            <a:extLst>
              <a:ext uri="{FF2B5EF4-FFF2-40B4-BE49-F238E27FC236}">
                <a16:creationId xmlns:a16="http://schemas.microsoft.com/office/drawing/2014/main" xmlns="" id="{1F682C06-E43D-A6D6-9D10-3D0DD9E38F92}"/>
              </a:ext>
            </a:extLst>
          </p:cNvPr>
          <p:cNvSpPr>
            <a:spLocks noGrp="1"/>
          </p:cNvSpPr>
          <p:nvPr>
            <p:ph type="body" idx="1"/>
          </p:nvPr>
        </p:nvSpPr>
        <p:spPr>
          <a:xfrm>
            <a:off x="677335" y="5655365"/>
            <a:ext cx="8596668" cy="785192"/>
          </a:xfrm>
        </p:spPr>
        <p:txBody>
          <a:bodyPr>
            <a:noAutofit/>
          </a:bodyPr>
          <a:lstStyle/>
          <a:p>
            <a:r>
              <a:rPr lang="sk-SK" sz="4400" b="1" dirty="0" err="1"/>
              <a:t>Our</a:t>
            </a:r>
            <a:r>
              <a:rPr lang="sk-SK" sz="4400" b="1" dirty="0"/>
              <a:t> city</a:t>
            </a:r>
            <a:br>
              <a:rPr lang="sk-SK" sz="4400" b="1" dirty="0"/>
            </a:br>
            <a:r>
              <a:rPr lang="sk-SK" sz="4400" b="1" dirty="0" err="1"/>
              <a:t>Gúta</a:t>
            </a:r>
            <a:endParaRPr lang="sk-SK" sz="4400" b="1" dirty="0"/>
          </a:p>
        </p:txBody>
      </p:sp>
      <p:pic>
        <p:nvPicPr>
          <p:cNvPr id="4" name="Picture 14" descr="Kemence">
            <a:extLst>
              <a:ext uri="{FF2B5EF4-FFF2-40B4-BE49-F238E27FC236}">
                <a16:creationId xmlns:a16="http://schemas.microsoft.com/office/drawing/2014/main" xmlns="" id="{F3687002-339B-4C7E-5B93-AF83EF165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75"/>
            <a:ext cx="5506277"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Lodný mlyn Kolárovo">
            <a:extLst>
              <a:ext uri="{FF2B5EF4-FFF2-40B4-BE49-F238E27FC236}">
                <a16:creationId xmlns:a16="http://schemas.microsoft.com/office/drawing/2014/main" xmlns="" id="{B607493B-ACC1-F77B-D38D-6831A281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86050"/>
            <a:ext cx="5506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https://gutaonline.sk/wp-content/uploads/2022/02/kolbyt.png">
            <a:extLst>
              <a:ext uri="{FF2B5EF4-FFF2-40B4-BE49-F238E27FC236}">
                <a16:creationId xmlns:a16="http://schemas.microsoft.com/office/drawing/2014/main" xmlns="" id="{DB21B374-7D33-2BCE-DD7D-2A51DA791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980"/>
          <a:stretch>
            <a:fillRect/>
          </a:stretch>
        </p:blipFill>
        <p:spPr bwMode="auto">
          <a:xfrm>
            <a:off x="5506276" y="2069962"/>
            <a:ext cx="668572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Gúta egyik temploma">
            <a:extLst>
              <a:ext uri="{FF2B5EF4-FFF2-40B4-BE49-F238E27FC236}">
                <a16:creationId xmlns:a16="http://schemas.microsoft.com/office/drawing/2014/main" xmlns="" id="{94841855-51E0-1039-F80A-B024B134B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278" y="7938"/>
            <a:ext cx="6685722" cy="213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Okres Komárno - SKsymbol">
            <a:extLst>
              <a:ext uri="{FF2B5EF4-FFF2-40B4-BE49-F238E27FC236}">
                <a16:creationId xmlns:a16="http://schemas.microsoft.com/office/drawing/2014/main" xmlns="" id="{2B6D767B-CDFC-C733-7CB3-0DEABF98B79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958" t="1672" r="2065" b="15166"/>
          <a:stretch>
            <a:fillRect/>
          </a:stretch>
        </p:blipFill>
        <p:spPr bwMode="auto">
          <a:xfrm>
            <a:off x="4591959" y="1452908"/>
            <a:ext cx="20256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737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4257883-BE6D-A1AD-D9D7-0DC2A4F75D83}"/>
              </a:ext>
            </a:extLst>
          </p:cNvPr>
          <p:cNvSpPr>
            <a:spLocks noGrp="1"/>
          </p:cNvSpPr>
          <p:nvPr>
            <p:ph type="title"/>
          </p:nvPr>
        </p:nvSpPr>
        <p:spPr>
          <a:xfrm>
            <a:off x="7318927" y="3158792"/>
            <a:ext cx="4962525" cy="1933576"/>
          </a:xfrm>
        </p:spPr>
        <p:txBody>
          <a:bodyPr>
            <a:noAutofit/>
          </a:bodyPr>
          <a:lstStyle/>
          <a:p>
            <a:pPr marL="228600">
              <a:lnSpc>
                <a:spcPct val="107000"/>
              </a:lnSpc>
              <a:spcAft>
                <a:spcPts val="800"/>
              </a:spcAft>
            </a:pPr>
            <a:r>
              <a:rPr lang="en-US" sz="1800" b="1" dirty="0" err="1">
                <a:solidFill>
                  <a:schemeClr val="tx1"/>
                </a:solidFill>
                <a:effectLst/>
                <a:ea typeface="Calibri" panose="020F0502020204030204" pitchFamily="34" charset="0"/>
                <a:cs typeface="Times New Roman" panose="02020603050405020304" pitchFamily="18" charset="0"/>
              </a:rPr>
              <a:t>Gúta</a:t>
            </a:r>
            <a:r>
              <a:rPr lang="sk-SK" sz="1800" b="1" dirty="0">
                <a:solidFill>
                  <a:schemeClr val="tx1"/>
                </a:solidFill>
                <a:effectLst/>
                <a:ea typeface="Calibri" panose="020F0502020204030204" pitchFamily="34" charset="0"/>
                <a:cs typeface="Times New Roman" panose="02020603050405020304" pitchFamily="18" charset="0"/>
              </a:rPr>
              <a:t>´</a:t>
            </a:r>
            <a:r>
              <a:rPr lang="en-US" sz="1800" b="1" dirty="0">
                <a:solidFill>
                  <a:schemeClr val="tx1"/>
                </a:solidFill>
                <a:effectLst/>
                <a:ea typeface="Calibri" panose="020F0502020204030204" pitchFamily="34" charset="0"/>
                <a:cs typeface="Times New Roman" panose="02020603050405020304" pitchFamily="18" charset="0"/>
              </a:rPr>
              <a:t>s a town in southern Slovakia, </a:t>
            </a:r>
            <a:r>
              <a:rPr lang="sk-SK" sz="1800" b="1" dirty="0">
                <a:solidFill>
                  <a:schemeClr val="tx1"/>
                </a:solidFill>
                <a:effectLst/>
                <a:ea typeface="Calibri" panose="020F0502020204030204" pitchFamily="34" charset="0"/>
                <a:cs typeface="Times New Roman" panose="02020603050405020304" pitchFamily="18" charset="0"/>
              </a:rPr>
              <a:t/>
            </a:r>
            <a:br>
              <a:rPr lang="sk-SK" sz="1800" b="1" dirty="0">
                <a:solidFill>
                  <a:schemeClr val="tx1"/>
                </a:solidFill>
                <a:effectLst/>
                <a:ea typeface="Calibri" panose="020F0502020204030204" pitchFamily="34" charset="0"/>
                <a:cs typeface="Times New Roman" panose="02020603050405020304" pitchFamily="18" charset="0"/>
              </a:rPr>
            </a:br>
            <a:r>
              <a:rPr lang="en-US" sz="1800" b="1" dirty="0">
                <a:solidFill>
                  <a:schemeClr val="tx1"/>
                </a:solidFill>
                <a:effectLst/>
                <a:ea typeface="Calibri" panose="020F0502020204030204" pitchFamily="34" charset="0"/>
                <a:cs typeface="Times New Roman" panose="02020603050405020304" pitchFamily="18" charset="0"/>
              </a:rPr>
              <a:t>20 kilometers from the Hungarian </a:t>
            </a:r>
            <a:r>
              <a:rPr lang="en-US" sz="1800" b="1" dirty="0">
                <a:ln w="0"/>
                <a:solidFill>
                  <a:schemeClr val="tx1"/>
                </a:solidFill>
                <a:effectLst>
                  <a:outerShdw blurRad="38100" dist="25400" dir="5400000" algn="ctr" rotWithShape="0">
                    <a:srgbClr val="6E747A">
                      <a:alpha val="43000"/>
                    </a:srgbClr>
                  </a:outerShdw>
                </a:effectLst>
                <a:ea typeface="Calibri" panose="020F0502020204030204" pitchFamily="34" charset="0"/>
                <a:cs typeface="Times New Roman" panose="02020603050405020304" pitchFamily="18" charset="0"/>
              </a:rPr>
              <a:t>border</a:t>
            </a:r>
            <a:r>
              <a:rPr lang="en-US" sz="1800" b="1" dirty="0">
                <a:solidFill>
                  <a:schemeClr val="tx1"/>
                </a:solidFill>
                <a:effectLst/>
                <a:ea typeface="Calibri" panose="020F0502020204030204" pitchFamily="34" charset="0"/>
                <a:cs typeface="Times New Roman" panose="02020603050405020304" pitchFamily="18" charset="0"/>
              </a:rPr>
              <a:t>.</a:t>
            </a:r>
            <a:r>
              <a:rPr lang="sk-SK" sz="1800" b="1" dirty="0">
                <a:solidFill>
                  <a:schemeClr val="tx1"/>
                </a:solidFill>
                <a:effectLst/>
                <a:ea typeface="Calibri" panose="020F0502020204030204" pitchFamily="34" charset="0"/>
                <a:cs typeface="Times New Roman" panose="02020603050405020304" pitchFamily="18" charset="0"/>
              </a:rPr>
              <a:t/>
            </a:r>
            <a:br>
              <a:rPr lang="sk-SK" sz="1800" b="1" dirty="0">
                <a:solidFill>
                  <a:schemeClr val="tx1"/>
                </a:solidFill>
                <a:effectLst/>
                <a:ea typeface="Calibri" panose="020F0502020204030204" pitchFamily="34" charset="0"/>
                <a:cs typeface="Times New Roman" panose="02020603050405020304" pitchFamily="18" charset="0"/>
              </a:rPr>
            </a:br>
            <a:r>
              <a:rPr lang="sk-SK" sz="1800" b="1" dirty="0">
                <a:solidFill>
                  <a:schemeClr val="tx1"/>
                </a:solidFill>
                <a:effectLst/>
                <a:ea typeface="Calibri" panose="020F0502020204030204" pitchFamily="34" charset="0"/>
                <a:cs typeface="Times New Roman" panose="02020603050405020304" pitchFamily="18" charset="0"/>
              </a:rPr>
              <a:t/>
            </a:r>
            <a:br>
              <a:rPr lang="sk-SK" sz="1800" b="1" dirty="0">
                <a:solidFill>
                  <a:schemeClr val="tx1"/>
                </a:solidFill>
                <a:effectLst/>
                <a:ea typeface="Calibri" panose="020F0502020204030204" pitchFamily="34" charset="0"/>
                <a:cs typeface="Times New Roman" panose="02020603050405020304" pitchFamily="18" charset="0"/>
              </a:rPr>
            </a:br>
            <a:r>
              <a:rPr lang="sk-SK" sz="1800" b="1" dirty="0" err="1">
                <a:solidFill>
                  <a:schemeClr val="tx1"/>
                </a:solidFill>
                <a:effectLst/>
                <a:ea typeface="Calibri" panose="020F0502020204030204" pitchFamily="34" charset="0"/>
                <a:cs typeface="Times New Roman" panose="02020603050405020304" pitchFamily="18" charset="0"/>
              </a:rPr>
              <a:t>Fun</a:t>
            </a:r>
            <a:r>
              <a:rPr lang="sk-SK" sz="1800" b="1" dirty="0">
                <a:solidFill>
                  <a:schemeClr val="tx1"/>
                </a:solidFill>
                <a:effectLst/>
                <a:ea typeface="Calibri" panose="020F0502020204030204" pitchFamily="34" charset="0"/>
                <a:cs typeface="Times New Roman" panose="02020603050405020304" pitchFamily="18" charset="0"/>
              </a:rPr>
              <a:t> </a:t>
            </a:r>
            <a:r>
              <a:rPr lang="sk-SK" sz="1800" b="1" dirty="0" err="1">
                <a:solidFill>
                  <a:schemeClr val="tx1"/>
                </a:solidFill>
                <a:effectLst/>
                <a:ea typeface="Calibri" panose="020F0502020204030204" pitchFamily="34" charset="0"/>
                <a:cs typeface="Times New Roman" panose="02020603050405020304" pitchFamily="18" charset="0"/>
              </a:rPr>
              <a:t>fact</a:t>
            </a:r>
            <a:r>
              <a:rPr lang="sk-SK" sz="1800" b="1" dirty="0">
                <a:solidFill>
                  <a:schemeClr val="tx1"/>
                </a:solidFill>
                <a:effectLst/>
                <a:ea typeface="Calibri" panose="020F0502020204030204" pitchFamily="34" charset="0"/>
                <a:cs typeface="Times New Roman" panose="02020603050405020304" pitchFamily="18" charset="0"/>
              </a:rPr>
              <a:t>: </a:t>
            </a:r>
            <a:r>
              <a:rPr lang="en-US" sz="1800" b="1" dirty="0">
                <a:solidFill>
                  <a:schemeClr val="tx1"/>
                </a:solidFill>
                <a:effectLst/>
                <a:ea typeface="Calibri" panose="020F0502020204030204" pitchFamily="34" charset="0"/>
                <a:cs typeface="Times New Roman" panose="02020603050405020304" pitchFamily="18" charset="0"/>
              </a:rPr>
              <a:t>the word </a:t>
            </a:r>
            <a:r>
              <a:rPr lang="en-US" sz="1800" b="1" dirty="0" err="1">
                <a:solidFill>
                  <a:schemeClr val="tx1"/>
                </a:solidFill>
                <a:effectLst/>
                <a:ea typeface="Calibri" panose="020F0502020204030204" pitchFamily="34" charset="0"/>
                <a:cs typeface="Times New Roman" panose="02020603050405020304" pitchFamily="18" charset="0"/>
              </a:rPr>
              <a:t>Gúta</a:t>
            </a:r>
            <a:r>
              <a:rPr lang="en-US" sz="1800" b="1" dirty="0">
                <a:solidFill>
                  <a:schemeClr val="tx1"/>
                </a:solidFill>
                <a:effectLst/>
                <a:ea typeface="Calibri" panose="020F0502020204030204" pitchFamily="34" charset="0"/>
                <a:cs typeface="Times New Roman" panose="02020603050405020304" pitchFamily="18" charset="0"/>
              </a:rPr>
              <a:t> comes from a Latin word ,,gutta´´, which means a drop of water. The city probably got its name from that word because it´s surrounded by rivers, for example, the </a:t>
            </a:r>
            <a:r>
              <a:rPr lang="en-US" sz="1800" b="1" dirty="0" err="1">
                <a:solidFill>
                  <a:schemeClr val="tx1"/>
                </a:solidFill>
                <a:effectLst/>
                <a:ea typeface="Calibri" panose="020F0502020204030204" pitchFamily="34" charset="0"/>
                <a:cs typeface="Times New Roman" panose="02020603050405020304" pitchFamily="18" charset="0"/>
              </a:rPr>
              <a:t>Vágh</a:t>
            </a:r>
            <a:r>
              <a:rPr lang="en-US" sz="1800" b="1" dirty="0">
                <a:solidFill>
                  <a:schemeClr val="tx1"/>
                </a:solidFill>
                <a:effectLst/>
                <a:ea typeface="Calibri" panose="020F0502020204030204" pitchFamily="34" charset="0"/>
                <a:cs typeface="Times New Roman" panose="02020603050405020304" pitchFamily="18" charset="0"/>
              </a:rPr>
              <a:t> river or the Small-</a:t>
            </a:r>
            <a:r>
              <a:rPr lang="en-US" sz="1800" b="1" dirty="0" err="1">
                <a:solidFill>
                  <a:schemeClr val="tx1"/>
                </a:solidFill>
                <a:effectLst/>
                <a:ea typeface="Calibri" panose="020F0502020204030204" pitchFamily="34" charset="0"/>
                <a:cs typeface="Times New Roman" panose="02020603050405020304" pitchFamily="18" charset="0"/>
              </a:rPr>
              <a:t>Danubes</a:t>
            </a:r>
            <a:r>
              <a:rPr lang="en-US" sz="1800" b="1" dirty="0">
                <a:solidFill>
                  <a:schemeClr val="tx1"/>
                </a:solidFill>
                <a:effectLst/>
                <a:ea typeface="Calibri" panose="020F0502020204030204" pitchFamily="34" charset="0"/>
                <a:cs typeface="Times New Roman" panose="02020603050405020304" pitchFamily="18" charset="0"/>
              </a:rPr>
              <a:t> backwater.</a:t>
            </a:r>
            <a:endParaRPr lang="sk-SK" sz="1800" b="1" dirty="0">
              <a:solidFill>
                <a:schemeClr val="tx1"/>
              </a:solidFill>
            </a:endParaRPr>
          </a:p>
        </p:txBody>
      </p:sp>
      <p:pic>
        <p:nvPicPr>
          <p:cNvPr id="6" name="Zástupný objekt pre obsah 4">
            <a:extLst>
              <a:ext uri="{FF2B5EF4-FFF2-40B4-BE49-F238E27FC236}">
                <a16:creationId xmlns:a16="http://schemas.microsoft.com/office/drawing/2014/main" xmlns="" id="{D1B477E7-92F2-ABBB-B6D7-E32DD98F64A2}"/>
              </a:ext>
            </a:extLst>
          </p:cNvPr>
          <p:cNvPicPr>
            <a:picLocks noChangeAspect="1"/>
          </p:cNvPicPr>
          <p:nvPr/>
        </p:nvPicPr>
        <p:blipFill>
          <a:blip r:embed="rId2"/>
          <a:stretch>
            <a:fillRect/>
          </a:stretch>
        </p:blipFill>
        <p:spPr>
          <a:xfrm>
            <a:off x="196299" y="506055"/>
            <a:ext cx="5806936" cy="5223430"/>
          </a:xfrm>
          <a:prstGeom prst="rect">
            <a:avLst/>
          </a:prstGeom>
        </p:spPr>
      </p:pic>
      <p:pic>
        <p:nvPicPr>
          <p:cNvPr id="4" name="Kép 7">
            <a:extLst>
              <a:ext uri="{FF2B5EF4-FFF2-40B4-BE49-F238E27FC236}">
                <a16:creationId xmlns:a16="http://schemas.microsoft.com/office/drawing/2014/main" xmlns="" id="{C44FAAAF-FC5B-F7BC-CA7E-C553BD0FA9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534" t="23598" r="35110" b="31483"/>
          <a:stretch>
            <a:fillRect/>
          </a:stretch>
        </p:blipFill>
        <p:spPr bwMode="auto">
          <a:xfrm>
            <a:off x="6848061" y="481922"/>
            <a:ext cx="5257800" cy="26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Water Drops Clipart Transparent - Water Drops Illustration PNG Image |  Transparent PNG Free Download on SeekPNG">
            <a:extLst>
              <a:ext uri="{FF2B5EF4-FFF2-40B4-BE49-F238E27FC236}">
                <a16:creationId xmlns:a16="http://schemas.microsoft.com/office/drawing/2014/main" xmlns="" id="{3A890227-B82A-B069-D375-789FADE1C22B}"/>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513767" y="3958315"/>
            <a:ext cx="2668587"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ípka: nadol 10">
            <a:extLst>
              <a:ext uri="{FF2B5EF4-FFF2-40B4-BE49-F238E27FC236}">
                <a16:creationId xmlns:a16="http://schemas.microsoft.com/office/drawing/2014/main" xmlns="" id="{83BA8E8C-2903-119E-B20B-0CC2051E5453}"/>
              </a:ext>
            </a:extLst>
          </p:cNvPr>
          <p:cNvSpPr/>
          <p:nvPr/>
        </p:nvSpPr>
        <p:spPr>
          <a:xfrm>
            <a:off x="7991475" y="2324100"/>
            <a:ext cx="190879"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820303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2E7BBB9-8A20-8CA9-98B2-7633D92A97AC}"/>
              </a:ext>
            </a:extLst>
          </p:cNvPr>
          <p:cNvSpPr>
            <a:spLocks noGrp="1"/>
          </p:cNvSpPr>
          <p:nvPr>
            <p:ph type="title"/>
          </p:nvPr>
        </p:nvSpPr>
        <p:spPr>
          <a:xfrm>
            <a:off x="1172635" y="1066800"/>
            <a:ext cx="8596668" cy="3403600"/>
          </a:xfrm>
        </p:spPr>
        <p:txBody>
          <a:bodyPr/>
          <a:lstStyle/>
          <a:p>
            <a:pPr algn="ctr"/>
            <a:r>
              <a:rPr lang="sk-SK" dirty="0"/>
              <a:t>  </a:t>
            </a:r>
            <a:r>
              <a:rPr lang="sk-SK" dirty="0" err="1"/>
              <a:t>Our</a:t>
            </a:r>
            <a:r>
              <a:rPr lang="sk-SK" dirty="0"/>
              <a:t> </a:t>
            </a:r>
            <a:r>
              <a:rPr lang="sk-SK" dirty="0" err="1"/>
              <a:t>region</a:t>
            </a:r>
            <a:r>
              <a:rPr lang="sk-SK" dirty="0"/>
              <a:t/>
            </a:r>
            <a:br>
              <a:rPr lang="sk-SK" dirty="0"/>
            </a:br>
            <a:r>
              <a:rPr lang="sk-SK" dirty="0"/>
              <a:t>   Great </a:t>
            </a:r>
            <a:r>
              <a:rPr lang="sk-SK" dirty="0" err="1"/>
              <a:t>Rye</a:t>
            </a:r>
            <a:r>
              <a:rPr lang="sk-SK" dirty="0"/>
              <a:t> Island </a:t>
            </a:r>
            <a:br>
              <a:rPr lang="sk-SK" dirty="0"/>
            </a:br>
            <a:r>
              <a:rPr lang="sk-SK" dirty="0"/>
              <a:t>(</a:t>
            </a:r>
            <a:r>
              <a:rPr lang="sk-SK" dirty="0" err="1"/>
              <a:t>Csallóköz</a:t>
            </a:r>
            <a:r>
              <a:rPr lang="sk-SK" dirty="0"/>
              <a:t>)</a:t>
            </a:r>
          </a:p>
        </p:txBody>
      </p:sp>
      <p:sp>
        <p:nvSpPr>
          <p:cNvPr id="3" name="Zástupný text 2">
            <a:extLst>
              <a:ext uri="{FF2B5EF4-FFF2-40B4-BE49-F238E27FC236}">
                <a16:creationId xmlns:a16="http://schemas.microsoft.com/office/drawing/2014/main" xmlns="" id="{5F22F5A9-B7FF-E134-1C74-255772301A84}"/>
              </a:ext>
            </a:extLst>
          </p:cNvPr>
          <p:cNvSpPr>
            <a:spLocks noGrp="1"/>
          </p:cNvSpPr>
          <p:nvPr>
            <p:ph type="body" idx="1"/>
          </p:nvPr>
        </p:nvSpPr>
        <p:spPr/>
        <p:txBody>
          <a:bodyPr/>
          <a:lstStyle/>
          <a:p>
            <a:endParaRPr lang="sk-SK"/>
          </a:p>
        </p:txBody>
      </p:sp>
    </p:spTree>
    <p:extLst>
      <p:ext uri="{BB962C8B-B14F-4D97-AF65-F5344CB8AC3E}">
        <p14:creationId xmlns:p14="http://schemas.microsoft.com/office/powerpoint/2010/main" val="2915444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sztább és zöldebb lett a Csallóköz | Kukkonia">
            <a:extLst>
              <a:ext uri="{FF2B5EF4-FFF2-40B4-BE49-F238E27FC236}">
                <a16:creationId xmlns:a16="http://schemas.microsoft.com/office/drawing/2014/main" xmlns="" id="{21058825-80B8-D622-63EA-070BD642D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62800" cy="2995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sallóköz | National Geographic">
            <a:extLst>
              <a:ext uri="{FF2B5EF4-FFF2-40B4-BE49-F238E27FC236}">
                <a16:creationId xmlns:a16="http://schemas.microsoft.com/office/drawing/2014/main" xmlns="" id="{80EB1857-69D7-33BA-E8DE-6BE4F95A6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357" y="2976563"/>
            <a:ext cx="6516643" cy="3881437"/>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a:extLst>
              <a:ext uri="{FF2B5EF4-FFF2-40B4-BE49-F238E27FC236}">
                <a16:creationId xmlns:a16="http://schemas.microsoft.com/office/drawing/2014/main" xmlns="" id="{77030D68-34FF-4578-1E47-AB36D065F603}"/>
              </a:ext>
            </a:extLst>
          </p:cNvPr>
          <p:cNvSpPr txBox="1"/>
          <p:nvPr/>
        </p:nvSpPr>
        <p:spPr>
          <a:xfrm>
            <a:off x="7623313" y="482024"/>
            <a:ext cx="4108174" cy="2031325"/>
          </a:xfrm>
          <a:prstGeom prst="rect">
            <a:avLst/>
          </a:prstGeom>
          <a:noFill/>
        </p:spPr>
        <p:txBody>
          <a:bodyPr wrap="square" rtlCol="0">
            <a:spAutoFit/>
          </a:bodyPr>
          <a:lstStyle/>
          <a:p>
            <a:r>
              <a:rPr lang="sk-SK" dirty="0" err="1"/>
              <a:t>Gúta</a:t>
            </a:r>
            <a:r>
              <a:rPr lang="sk-SK" dirty="0"/>
              <a:t> </a:t>
            </a:r>
            <a:r>
              <a:rPr lang="sk-SK" dirty="0" err="1"/>
              <a:t>lay´s</a:t>
            </a:r>
            <a:r>
              <a:rPr lang="sk-SK" dirty="0"/>
              <a:t> in </a:t>
            </a:r>
            <a:r>
              <a:rPr lang="sk-SK" dirty="0" err="1"/>
              <a:t>the</a:t>
            </a:r>
            <a:r>
              <a:rPr lang="sk-SK" dirty="0"/>
              <a:t> Great </a:t>
            </a:r>
            <a:r>
              <a:rPr lang="sk-SK" dirty="0" err="1"/>
              <a:t>Rye</a:t>
            </a:r>
            <a:r>
              <a:rPr lang="sk-SK" dirty="0"/>
              <a:t> Island , </a:t>
            </a:r>
            <a:r>
              <a:rPr lang="sk-SK" dirty="0" err="1"/>
              <a:t>which</a:t>
            </a:r>
            <a:r>
              <a:rPr lang="sk-SK" dirty="0"/>
              <a:t> </a:t>
            </a:r>
            <a:r>
              <a:rPr lang="sk-SK" dirty="0" err="1"/>
              <a:t>is</a:t>
            </a:r>
            <a:r>
              <a:rPr lang="sk-SK" dirty="0"/>
              <a:t> </a:t>
            </a:r>
            <a:r>
              <a:rPr lang="sk-SK" dirty="0" err="1"/>
              <a:t>Europes</a:t>
            </a:r>
            <a:r>
              <a:rPr lang="sk-SK" dirty="0"/>
              <a:t> </a:t>
            </a:r>
            <a:r>
              <a:rPr lang="sk-SK" dirty="0" err="1"/>
              <a:t>biggest</a:t>
            </a:r>
            <a:r>
              <a:rPr lang="sk-SK" dirty="0"/>
              <a:t> </a:t>
            </a:r>
            <a:r>
              <a:rPr lang="sk-SK" dirty="0" err="1"/>
              <a:t>river</a:t>
            </a:r>
            <a:r>
              <a:rPr lang="sk-SK" dirty="0"/>
              <a:t> </a:t>
            </a:r>
            <a:r>
              <a:rPr lang="sk-SK" dirty="0" err="1"/>
              <a:t>island</a:t>
            </a:r>
            <a:r>
              <a:rPr lang="sk-SK" dirty="0"/>
              <a:t>. </a:t>
            </a:r>
            <a:r>
              <a:rPr lang="sk-SK" dirty="0" err="1"/>
              <a:t>This</a:t>
            </a:r>
            <a:r>
              <a:rPr lang="sk-SK" dirty="0"/>
              <a:t> </a:t>
            </a:r>
            <a:r>
              <a:rPr lang="sk-SK" dirty="0" err="1"/>
              <a:t>land</a:t>
            </a:r>
            <a:r>
              <a:rPr lang="sk-SK" dirty="0"/>
              <a:t> </a:t>
            </a:r>
            <a:r>
              <a:rPr lang="sk-SK" dirty="0" err="1"/>
              <a:t>is</a:t>
            </a:r>
            <a:r>
              <a:rPr lang="sk-SK" dirty="0"/>
              <a:t> </a:t>
            </a:r>
            <a:r>
              <a:rPr lang="sk-SK" dirty="0" err="1"/>
              <a:t>famous</a:t>
            </a:r>
            <a:r>
              <a:rPr lang="sk-SK" dirty="0"/>
              <a:t> of </a:t>
            </a:r>
            <a:r>
              <a:rPr lang="sk-SK" dirty="0" err="1"/>
              <a:t>its</a:t>
            </a:r>
            <a:r>
              <a:rPr lang="sk-SK" dirty="0"/>
              <a:t> </a:t>
            </a:r>
            <a:r>
              <a:rPr lang="sk-SK" dirty="0" err="1"/>
              <a:t>rare</a:t>
            </a:r>
            <a:r>
              <a:rPr lang="sk-SK" dirty="0"/>
              <a:t> </a:t>
            </a:r>
            <a:r>
              <a:rPr lang="sk-SK" dirty="0" err="1"/>
              <a:t>animals</a:t>
            </a:r>
            <a:r>
              <a:rPr lang="sk-SK" dirty="0"/>
              <a:t>, </a:t>
            </a:r>
            <a:r>
              <a:rPr lang="sk-SK" dirty="0" err="1"/>
              <a:t>especially</a:t>
            </a:r>
            <a:r>
              <a:rPr lang="sk-SK" dirty="0"/>
              <a:t> </a:t>
            </a:r>
            <a:r>
              <a:rPr lang="sk-SK" dirty="0" err="1"/>
              <a:t>birds</a:t>
            </a:r>
            <a:r>
              <a:rPr lang="sk-SK" dirty="0"/>
              <a:t>. </a:t>
            </a:r>
            <a:r>
              <a:rPr lang="sk-SK" dirty="0" err="1"/>
              <a:t>It</a:t>
            </a:r>
            <a:r>
              <a:rPr lang="sk-SK" dirty="0"/>
              <a:t> </a:t>
            </a:r>
            <a:r>
              <a:rPr lang="sk-SK" dirty="0" err="1"/>
              <a:t>belongs</a:t>
            </a:r>
            <a:r>
              <a:rPr lang="sk-SK" dirty="0"/>
              <a:t> to </a:t>
            </a:r>
            <a:r>
              <a:rPr lang="sk-SK" dirty="0" err="1"/>
              <a:t>Europe´s</a:t>
            </a:r>
            <a:r>
              <a:rPr lang="sk-SK" dirty="0"/>
              <a:t> most </a:t>
            </a:r>
            <a:r>
              <a:rPr lang="sk-SK" dirty="0" err="1"/>
              <a:t>protected</a:t>
            </a:r>
            <a:r>
              <a:rPr lang="sk-SK" dirty="0"/>
              <a:t> </a:t>
            </a:r>
            <a:r>
              <a:rPr lang="sk-SK" dirty="0" err="1"/>
              <a:t>places</a:t>
            </a:r>
            <a:r>
              <a:rPr lang="sk-SK" dirty="0"/>
              <a:t>. In 1993 </a:t>
            </a:r>
            <a:r>
              <a:rPr lang="sk-SK" dirty="0" err="1"/>
              <a:t>it</a:t>
            </a:r>
            <a:r>
              <a:rPr lang="sk-SK" dirty="0"/>
              <a:t> </a:t>
            </a:r>
            <a:r>
              <a:rPr lang="sk-SK" dirty="0" err="1"/>
              <a:t>was</a:t>
            </a:r>
            <a:r>
              <a:rPr lang="sk-SK" dirty="0"/>
              <a:t> </a:t>
            </a:r>
            <a:r>
              <a:rPr lang="sk-SK" dirty="0" err="1"/>
              <a:t>declared</a:t>
            </a:r>
            <a:r>
              <a:rPr lang="sk-SK" dirty="0"/>
              <a:t> as a </a:t>
            </a:r>
            <a:r>
              <a:rPr lang="sk-SK" dirty="0" err="1"/>
              <a:t>Ramsar</a:t>
            </a:r>
            <a:r>
              <a:rPr lang="sk-SK" dirty="0"/>
              <a:t> </a:t>
            </a:r>
            <a:r>
              <a:rPr lang="sk-SK" dirty="0" err="1"/>
              <a:t>territory</a:t>
            </a:r>
            <a:r>
              <a:rPr lang="sk-SK" dirty="0"/>
              <a:t>.</a:t>
            </a:r>
          </a:p>
        </p:txBody>
      </p:sp>
      <p:sp>
        <p:nvSpPr>
          <p:cNvPr id="5" name="BlokTextu 4">
            <a:extLst>
              <a:ext uri="{FF2B5EF4-FFF2-40B4-BE49-F238E27FC236}">
                <a16:creationId xmlns:a16="http://schemas.microsoft.com/office/drawing/2014/main" xmlns="" id="{3F30F5AD-B730-BBEB-2126-6531817A01A9}"/>
              </a:ext>
            </a:extLst>
          </p:cNvPr>
          <p:cNvSpPr txBox="1"/>
          <p:nvPr/>
        </p:nvSpPr>
        <p:spPr>
          <a:xfrm>
            <a:off x="795129" y="3862626"/>
            <a:ext cx="4320209" cy="1477328"/>
          </a:xfrm>
          <a:prstGeom prst="rect">
            <a:avLst/>
          </a:prstGeom>
          <a:noFill/>
        </p:spPr>
        <p:txBody>
          <a:bodyPr wrap="square" rtlCol="0">
            <a:spAutoFit/>
          </a:bodyPr>
          <a:lstStyle/>
          <a:p>
            <a:r>
              <a:rPr lang="sk-SK" dirty="0" err="1"/>
              <a:t>Even</a:t>
            </a:r>
            <a:r>
              <a:rPr lang="sk-SK" dirty="0"/>
              <a:t> </a:t>
            </a:r>
            <a:r>
              <a:rPr lang="sk-SK" dirty="0" err="1"/>
              <a:t>the</a:t>
            </a:r>
            <a:r>
              <a:rPr lang="sk-SK" dirty="0"/>
              <a:t> </a:t>
            </a:r>
            <a:r>
              <a:rPr lang="sk-SK" dirty="0" err="1"/>
              <a:t>famous</a:t>
            </a:r>
            <a:r>
              <a:rPr lang="sk-SK" dirty="0"/>
              <a:t> </a:t>
            </a:r>
            <a:r>
              <a:rPr lang="sk-SK" dirty="0" err="1"/>
              <a:t>Captain</a:t>
            </a:r>
            <a:r>
              <a:rPr lang="sk-SK" dirty="0"/>
              <a:t> </a:t>
            </a:r>
            <a:r>
              <a:rPr lang="sk-SK" dirty="0" err="1"/>
              <a:t>Cousteau</a:t>
            </a:r>
            <a:r>
              <a:rPr lang="sk-SK" dirty="0"/>
              <a:t> had </a:t>
            </a:r>
            <a:r>
              <a:rPr lang="sk-SK" dirty="0" err="1"/>
              <a:t>visited</a:t>
            </a:r>
            <a:r>
              <a:rPr lang="sk-SK" dirty="0"/>
              <a:t> </a:t>
            </a:r>
            <a:r>
              <a:rPr lang="sk-SK" dirty="0" err="1"/>
              <a:t>it</a:t>
            </a:r>
            <a:r>
              <a:rPr lang="sk-SK" dirty="0"/>
              <a:t> </a:t>
            </a:r>
            <a:r>
              <a:rPr lang="sk-SK" dirty="0" err="1"/>
              <a:t>before</a:t>
            </a:r>
            <a:r>
              <a:rPr lang="sk-SK" dirty="0"/>
              <a:t>.</a:t>
            </a:r>
          </a:p>
          <a:p>
            <a:r>
              <a:rPr lang="sk-SK" dirty="0" err="1"/>
              <a:t>Gúta´s</a:t>
            </a:r>
            <a:r>
              <a:rPr lang="sk-SK" dirty="0"/>
              <a:t> </a:t>
            </a:r>
            <a:r>
              <a:rPr lang="sk-SK" dirty="0" err="1"/>
              <a:t>cultural</a:t>
            </a:r>
            <a:r>
              <a:rPr lang="sk-SK" dirty="0"/>
              <a:t> and </a:t>
            </a:r>
            <a:r>
              <a:rPr lang="sk-SK" dirty="0" err="1"/>
              <a:t>natural</a:t>
            </a:r>
            <a:r>
              <a:rPr lang="sk-SK" dirty="0"/>
              <a:t> </a:t>
            </a:r>
            <a:r>
              <a:rPr lang="sk-SK" dirty="0" err="1"/>
              <a:t>heritage</a:t>
            </a:r>
            <a:r>
              <a:rPr lang="sk-SK" dirty="0"/>
              <a:t> </a:t>
            </a:r>
            <a:r>
              <a:rPr lang="sk-SK" dirty="0" err="1"/>
              <a:t>can</a:t>
            </a:r>
            <a:r>
              <a:rPr lang="sk-SK" dirty="0"/>
              <a:t> </a:t>
            </a:r>
            <a:r>
              <a:rPr lang="sk-SK" dirty="0" err="1"/>
              <a:t>be</a:t>
            </a:r>
            <a:r>
              <a:rPr lang="sk-SK" dirty="0"/>
              <a:t> </a:t>
            </a:r>
            <a:r>
              <a:rPr lang="sk-SK" dirty="0" err="1"/>
              <a:t>found</a:t>
            </a:r>
            <a:r>
              <a:rPr lang="sk-SK" dirty="0"/>
              <a:t> </a:t>
            </a:r>
            <a:r>
              <a:rPr lang="sk-SK" dirty="0" err="1"/>
              <a:t>here</a:t>
            </a:r>
            <a:r>
              <a:rPr lang="sk-SK" dirty="0"/>
              <a:t>, </a:t>
            </a:r>
            <a:r>
              <a:rPr lang="sk-SK" dirty="0" err="1"/>
              <a:t>for</a:t>
            </a:r>
            <a:r>
              <a:rPr lang="sk-SK" dirty="0"/>
              <a:t> </a:t>
            </a:r>
            <a:r>
              <a:rPr lang="sk-SK" dirty="0" err="1"/>
              <a:t>example</a:t>
            </a:r>
            <a:r>
              <a:rPr lang="sk-SK" dirty="0"/>
              <a:t> </a:t>
            </a:r>
            <a:r>
              <a:rPr lang="sk-SK" dirty="0" err="1"/>
              <a:t>the</a:t>
            </a:r>
            <a:r>
              <a:rPr lang="sk-SK" dirty="0"/>
              <a:t> </a:t>
            </a:r>
            <a:r>
              <a:rPr lang="sk-SK" dirty="0" err="1"/>
              <a:t>Dögös</a:t>
            </a:r>
            <a:r>
              <a:rPr lang="sk-SK" dirty="0"/>
              <a:t> </a:t>
            </a:r>
            <a:r>
              <a:rPr lang="sk-SK" dirty="0" err="1"/>
              <a:t>natural</a:t>
            </a:r>
            <a:r>
              <a:rPr lang="sk-SK" dirty="0"/>
              <a:t> </a:t>
            </a:r>
            <a:r>
              <a:rPr lang="sk-SK" dirty="0" err="1"/>
              <a:t>region</a:t>
            </a:r>
            <a:r>
              <a:rPr lang="sk-SK" dirty="0"/>
              <a:t>.</a:t>
            </a:r>
          </a:p>
        </p:txBody>
      </p:sp>
    </p:spTree>
    <p:extLst>
      <p:ext uri="{BB962C8B-B14F-4D97-AF65-F5344CB8AC3E}">
        <p14:creationId xmlns:p14="http://schemas.microsoft.com/office/powerpoint/2010/main" val="272587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65C1D27-D36D-72E3-D41E-8FDB7CC2E930}"/>
              </a:ext>
            </a:extLst>
          </p:cNvPr>
          <p:cNvSpPr>
            <a:spLocks noGrp="1"/>
          </p:cNvSpPr>
          <p:nvPr>
            <p:ph type="title"/>
          </p:nvPr>
        </p:nvSpPr>
        <p:spPr>
          <a:xfrm>
            <a:off x="1697753" y="938075"/>
            <a:ext cx="8596668" cy="2595460"/>
          </a:xfrm>
        </p:spPr>
        <p:txBody>
          <a:bodyPr/>
          <a:lstStyle/>
          <a:p>
            <a:pPr algn="ctr"/>
            <a:r>
              <a:rPr lang="sk-SK" dirty="0" err="1"/>
              <a:t>The</a:t>
            </a:r>
            <a:r>
              <a:rPr lang="sk-SK" dirty="0"/>
              <a:t> </a:t>
            </a:r>
            <a:r>
              <a:rPr lang="sk-SK" dirty="0" err="1"/>
              <a:t>impact</a:t>
            </a:r>
            <a:r>
              <a:rPr lang="sk-SK" dirty="0"/>
              <a:t> of </a:t>
            </a:r>
            <a:r>
              <a:rPr lang="sk-SK" dirty="0" err="1"/>
              <a:t>climate</a:t>
            </a:r>
            <a:r>
              <a:rPr lang="sk-SK" dirty="0"/>
              <a:t> change on </a:t>
            </a:r>
            <a:r>
              <a:rPr lang="sk-SK" dirty="0" err="1"/>
              <a:t>Gúta´s</a:t>
            </a:r>
            <a:r>
              <a:rPr lang="sk-SK" dirty="0"/>
              <a:t> </a:t>
            </a:r>
            <a:r>
              <a:rPr lang="sk-SK" dirty="0" err="1"/>
              <a:t>natural</a:t>
            </a:r>
            <a:r>
              <a:rPr lang="sk-SK" dirty="0"/>
              <a:t> </a:t>
            </a:r>
            <a:r>
              <a:rPr lang="sk-SK" dirty="0" err="1"/>
              <a:t>heritage</a:t>
            </a:r>
            <a:endParaRPr lang="sk-SK" dirty="0"/>
          </a:p>
        </p:txBody>
      </p:sp>
      <p:sp>
        <p:nvSpPr>
          <p:cNvPr id="3" name="Zástupný text 2">
            <a:extLst>
              <a:ext uri="{FF2B5EF4-FFF2-40B4-BE49-F238E27FC236}">
                <a16:creationId xmlns:a16="http://schemas.microsoft.com/office/drawing/2014/main" xmlns="" id="{7C8D7B8E-7722-3C12-39F1-D9CEA9D457CE}"/>
              </a:ext>
            </a:extLst>
          </p:cNvPr>
          <p:cNvSpPr>
            <a:spLocks noGrp="1"/>
          </p:cNvSpPr>
          <p:nvPr>
            <p:ph type="body" idx="1"/>
          </p:nvPr>
        </p:nvSpPr>
        <p:spPr/>
        <p:txBody>
          <a:bodyPr/>
          <a:lstStyle/>
          <a:p>
            <a:endParaRPr lang="sk-SK" dirty="0"/>
          </a:p>
        </p:txBody>
      </p:sp>
    </p:spTree>
    <p:extLst>
      <p:ext uri="{BB962C8B-B14F-4D97-AF65-F5344CB8AC3E}">
        <p14:creationId xmlns:p14="http://schemas.microsoft.com/office/powerpoint/2010/main" val="3592652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Kis-Duna-holtág, a Kismarosi-sziget és a Sziget-rét környéke | Mátyásfa">
            <a:extLst>
              <a:ext uri="{FF2B5EF4-FFF2-40B4-BE49-F238E27FC236}">
                <a16:creationId xmlns:a16="http://schemas.microsoft.com/office/drawing/2014/main" xmlns="" id="{357E2D4F-B057-00B4-6EBF-491BDC2C9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696" y="1010478"/>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a:extLst>
              <a:ext uri="{FF2B5EF4-FFF2-40B4-BE49-F238E27FC236}">
                <a16:creationId xmlns:a16="http://schemas.microsoft.com/office/drawing/2014/main" xmlns="" id="{9DF01A0E-A02E-5C05-2B76-5B4B9FE4A772}"/>
              </a:ext>
            </a:extLst>
          </p:cNvPr>
          <p:cNvSpPr txBox="1"/>
          <p:nvPr/>
        </p:nvSpPr>
        <p:spPr>
          <a:xfrm>
            <a:off x="70402" y="159568"/>
            <a:ext cx="4810539" cy="3139321"/>
          </a:xfrm>
          <a:prstGeom prst="rect">
            <a:avLst/>
          </a:prstGeom>
          <a:noFill/>
        </p:spPr>
        <p:txBody>
          <a:bodyPr wrap="square" rtlCol="0">
            <a:spAutoFit/>
          </a:bodyPr>
          <a:lstStyle/>
          <a:p>
            <a:r>
              <a:rPr lang="en-US" dirty="0"/>
              <a:t>On the Small-</a:t>
            </a:r>
            <a:r>
              <a:rPr lang="en-US" dirty="0" err="1"/>
              <a:t>Danubes</a:t>
            </a:r>
            <a:r>
              <a:rPr lang="en-US" dirty="0"/>
              <a:t> backwater</a:t>
            </a:r>
            <a:r>
              <a:rPr lang="sk-SK" dirty="0"/>
              <a:t>,</a:t>
            </a:r>
            <a:r>
              <a:rPr lang="en-US" dirty="0"/>
              <a:t> the </a:t>
            </a:r>
            <a:r>
              <a:rPr lang="en-US" dirty="0" err="1"/>
              <a:t>Dögös</a:t>
            </a:r>
            <a:r>
              <a:rPr lang="en-US" dirty="0"/>
              <a:t> region, ships could travel in the 19th century.</a:t>
            </a:r>
            <a:endParaRPr lang="sk-SK" dirty="0"/>
          </a:p>
          <a:p>
            <a:r>
              <a:rPr lang="en-US" dirty="0"/>
              <a:t>In the 20th century, people didn´t pay much attention to the backwater´s purity, and the water situation became so bad that ships couldn´t even travel on it.</a:t>
            </a:r>
            <a:endParaRPr lang="sk-SK" dirty="0"/>
          </a:p>
          <a:p>
            <a:r>
              <a:rPr lang="en-US" dirty="0"/>
              <a:t>In the last century, this place gave shelter to many rare plants and animals. Nowadays, lots of fish have drowned</a:t>
            </a:r>
            <a:r>
              <a:rPr lang="sk-SK" dirty="0"/>
              <a:t> or </a:t>
            </a:r>
            <a:r>
              <a:rPr lang="sk-SK" dirty="0" err="1"/>
              <a:t>died</a:t>
            </a:r>
            <a:r>
              <a:rPr lang="sk-SK" dirty="0"/>
              <a:t> </a:t>
            </a:r>
            <a:r>
              <a:rPr lang="sk-SK" dirty="0" err="1"/>
              <a:t>out</a:t>
            </a:r>
            <a:r>
              <a:rPr lang="sk-SK" dirty="0"/>
              <a:t>.</a:t>
            </a:r>
          </a:p>
        </p:txBody>
      </p:sp>
      <p:pic>
        <p:nvPicPr>
          <p:cNvPr id="3" name="Zástupný objekt pre obsah 4">
            <a:extLst>
              <a:ext uri="{FF2B5EF4-FFF2-40B4-BE49-F238E27FC236}">
                <a16:creationId xmlns:a16="http://schemas.microsoft.com/office/drawing/2014/main" xmlns="" id="{30609E8D-2285-EBA4-F427-FBA43D8378CA}"/>
              </a:ext>
            </a:extLst>
          </p:cNvPr>
          <p:cNvPicPr>
            <a:picLocks noChangeAspect="1"/>
          </p:cNvPicPr>
          <p:nvPr/>
        </p:nvPicPr>
        <p:blipFill>
          <a:blip r:embed="rId3"/>
          <a:stretch>
            <a:fillRect/>
          </a:stretch>
        </p:blipFill>
        <p:spPr>
          <a:xfrm>
            <a:off x="331304" y="3721765"/>
            <a:ext cx="3990974" cy="2831435"/>
          </a:xfrm>
          <a:prstGeom prst="rect">
            <a:avLst/>
          </a:prstGeom>
        </p:spPr>
      </p:pic>
    </p:spTree>
    <p:extLst>
      <p:ext uri="{BB962C8B-B14F-4D97-AF65-F5344CB8AC3E}">
        <p14:creationId xmlns:p14="http://schemas.microsoft.com/office/powerpoint/2010/main" val="4265614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kTextu 8">
            <a:extLst>
              <a:ext uri="{FF2B5EF4-FFF2-40B4-BE49-F238E27FC236}">
                <a16:creationId xmlns:a16="http://schemas.microsoft.com/office/drawing/2014/main" xmlns="" id="{6DEC7E78-01E1-0D31-757E-12A1FB4C1D72}"/>
              </a:ext>
            </a:extLst>
          </p:cNvPr>
          <p:cNvSpPr txBox="1"/>
          <p:nvPr/>
        </p:nvSpPr>
        <p:spPr>
          <a:xfrm>
            <a:off x="6815138" y="403710"/>
            <a:ext cx="5105399" cy="2031325"/>
          </a:xfrm>
          <a:prstGeom prst="rect">
            <a:avLst/>
          </a:prstGeom>
          <a:noFill/>
        </p:spPr>
        <p:txBody>
          <a:bodyPr wrap="square">
            <a:spAutoFit/>
          </a:bodyPr>
          <a:lstStyle/>
          <a:p>
            <a:r>
              <a:rPr lang="sk-SK" dirty="0"/>
              <a:t>E</a:t>
            </a:r>
            <a:r>
              <a:rPr lang="en-US" dirty="0" err="1"/>
              <a:t>ven</a:t>
            </a:r>
            <a:r>
              <a:rPr lang="en-US" dirty="0"/>
              <a:t> birds don´t behave the same way that they used to. For example, storks in winter don´t go to Africa but instead they stay here</a:t>
            </a:r>
            <a:r>
              <a:rPr lang="sk-SK" dirty="0"/>
              <a:t>. </a:t>
            </a:r>
          </a:p>
          <a:p>
            <a:r>
              <a:rPr lang="sk-SK" dirty="0"/>
              <a:t>S</a:t>
            </a:r>
            <a:r>
              <a:rPr lang="en-US" dirty="0"/>
              <a:t>wallows disappearance caused a </a:t>
            </a:r>
            <a:endParaRPr lang="sk-SK" dirty="0"/>
          </a:p>
          <a:p>
            <a:r>
              <a:rPr lang="en-US" dirty="0"/>
              <a:t>so-called fly „invasion“.</a:t>
            </a:r>
          </a:p>
          <a:p>
            <a:endParaRPr lang="sk-SK" dirty="0"/>
          </a:p>
        </p:txBody>
      </p:sp>
      <p:sp>
        <p:nvSpPr>
          <p:cNvPr id="12" name="BlokTextu 11">
            <a:extLst>
              <a:ext uri="{FF2B5EF4-FFF2-40B4-BE49-F238E27FC236}">
                <a16:creationId xmlns:a16="http://schemas.microsoft.com/office/drawing/2014/main" xmlns="" id="{D58E5F3A-8520-170B-FB4C-A8074D748155}"/>
              </a:ext>
            </a:extLst>
          </p:cNvPr>
          <p:cNvSpPr txBox="1"/>
          <p:nvPr/>
        </p:nvSpPr>
        <p:spPr>
          <a:xfrm>
            <a:off x="547688" y="4327476"/>
            <a:ext cx="6105524" cy="1754326"/>
          </a:xfrm>
          <a:prstGeom prst="rect">
            <a:avLst/>
          </a:prstGeom>
          <a:noFill/>
        </p:spPr>
        <p:txBody>
          <a:bodyPr wrap="square">
            <a:spAutoFit/>
          </a:bodyPr>
          <a:lstStyle/>
          <a:p>
            <a:r>
              <a:rPr lang="en-US" dirty="0"/>
              <a:t>In this drone footage, we can see how bad the </a:t>
            </a:r>
            <a:r>
              <a:rPr lang="en-US" dirty="0" err="1"/>
              <a:t>Dögös</a:t>
            </a:r>
            <a:r>
              <a:rPr lang="en-US" dirty="0"/>
              <a:t> region looks.</a:t>
            </a:r>
          </a:p>
          <a:p>
            <a:r>
              <a:rPr lang="en-US" dirty="0"/>
              <a:t>Many organizations /volunteers do environmental protection every day, where they try to clean the region. Our students also help with the cleaning to save the birds of the </a:t>
            </a:r>
            <a:r>
              <a:rPr lang="en-US" dirty="0" err="1"/>
              <a:t>Dögös</a:t>
            </a:r>
            <a:r>
              <a:rPr lang="en-US" dirty="0"/>
              <a:t> region. </a:t>
            </a:r>
            <a:endParaRPr lang="sk-SK" dirty="0"/>
          </a:p>
        </p:txBody>
      </p:sp>
      <p:pic>
        <p:nvPicPr>
          <p:cNvPr id="13" name="Zástupný objekt pre obsah 4">
            <a:extLst>
              <a:ext uri="{FF2B5EF4-FFF2-40B4-BE49-F238E27FC236}">
                <a16:creationId xmlns:a16="http://schemas.microsoft.com/office/drawing/2014/main" xmlns="" id="{35036771-3AB8-205A-99CA-F71BCBAD55DB}"/>
              </a:ext>
            </a:extLst>
          </p:cNvPr>
          <p:cNvPicPr>
            <a:picLocks noChangeAspect="1"/>
          </p:cNvPicPr>
          <p:nvPr/>
        </p:nvPicPr>
        <p:blipFill>
          <a:blip r:embed="rId2"/>
          <a:stretch>
            <a:fillRect/>
          </a:stretch>
        </p:blipFill>
        <p:spPr>
          <a:xfrm>
            <a:off x="6548437" y="2469810"/>
            <a:ext cx="5372100" cy="4216739"/>
          </a:xfrm>
          <a:prstGeom prst="rect">
            <a:avLst/>
          </a:prstGeom>
        </p:spPr>
      </p:pic>
      <p:pic>
        <p:nvPicPr>
          <p:cNvPr id="14" name="Zástupný objekt pre obsah 4">
            <a:extLst>
              <a:ext uri="{FF2B5EF4-FFF2-40B4-BE49-F238E27FC236}">
                <a16:creationId xmlns:a16="http://schemas.microsoft.com/office/drawing/2014/main" xmlns="" id="{D88C9C1D-36DD-33C4-EA9A-889C35983A93}"/>
              </a:ext>
            </a:extLst>
          </p:cNvPr>
          <p:cNvPicPr>
            <a:picLocks noChangeAspect="1"/>
          </p:cNvPicPr>
          <p:nvPr/>
        </p:nvPicPr>
        <p:blipFill>
          <a:blip r:embed="rId3"/>
          <a:stretch>
            <a:fillRect/>
          </a:stretch>
        </p:blipFill>
        <p:spPr>
          <a:xfrm>
            <a:off x="719095" y="403710"/>
            <a:ext cx="5553160" cy="3128519"/>
          </a:xfrm>
          <a:prstGeom prst="rect">
            <a:avLst/>
          </a:prstGeom>
        </p:spPr>
      </p:pic>
    </p:spTree>
    <p:extLst>
      <p:ext uri="{BB962C8B-B14F-4D97-AF65-F5344CB8AC3E}">
        <p14:creationId xmlns:p14="http://schemas.microsoft.com/office/powerpoint/2010/main" val="4189111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443B3A-5879-AC7B-F9A0-E1ED7775DD21}"/>
              </a:ext>
            </a:extLst>
          </p:cNvPr>
          <p:cNvSpPr>
            <a:spLocks noGrp="1"/>
          </p:cNvSpPr>
          <p:nvPr>
            <p:ph type="title"/>
          </p:nvPr>
        </p:nvSpPr>
        <p:spPr>
          <a:xfrm>
            <a:off x="5665574" y="452718"/>
            <a:ext cx="6526426" cy="1400530"/>
          </a:xfrm>
        </p:spPr>
        <p:txBody>
          <a:bodyPr/>
          <a:lstStyle/>
          <a:p>
            <a:r>
              <a:rPr lang="en-GB" sz="1800" dirty="0">
                <a:solidFill>
                  <a:schemeClr val="tx1"/>
                </a:solidFill>
                <a:effectLst/>
                <a:latin typeface="+mn-lt"/>
                <a:ea typeface="Calibri" panose="020F0502020204030204" pitchFamily="34" charset="0"/>
                <a:cs typeface="Times New Roman" panose="02020603050405020304" pitchFamily="18" charset="0"/>
              </a:rPr>
              <a:t>Due to increasingly extreme weather conditions, the </a:t>
            </a:r>
            <a:r>
              <a:rPr lang="en-GB" sz="1800" dirty="0" err="1">
                <a:solidFill>
                  <a:schemeClr val="tx1"/>
                </a:solidFill>
                <a:effectLst/>
                <a:latin typeface="+mn-lt"/>
                <a:ea typeface="Calibri" panose="020F0502020204030204" pitchFamily="34" charset="0"/>
                <a:cs typeface="Times New Roman" panose="02020603050405020304" pitchFamily="18" charset="0"/>
              </a:rPr>
              <a:t>Dögös</a:t>
            </a:r>
            <a:r>
              <a:rPr lang="en-GB" sz="1800" dirty="0">
                <a:solidFill>
                  <a:schemeClr val="tx1"/>
                </a:solidFill>
                <a:effectLst/>
                <a:latin typeface="+mn-lt"/>
                <a:ea typeface="Calibri" panose="020F0502020204030204" pitchFamily="34" charset="0"/>
                <a:cs typeface="Times New Roman" panose="02020603050405020304" pitchFamily="18" charset="0"/>
              </a:rPr>
              <a:t> lake, located on our city's outskirts, began to shrink and almost dried out </a:t>
            </a:r>
            <a:r>
              <a:rPr lang="sk-SK" sz="1800" dirty="0" err="1">
                <a:solidFill>
                  <a:schemeClr val="tx1"/>
                </a:solidFill>
                <a:latin typeface="+mn-lt"/>
                <a:ea typeface="Calibri" panose="020F0502020204030204" pitchFamily="34" charset="0"/>
                <a:cs typeface="Times New Roman" panose="02020603050405020304" pitchFamily="18" charset="0"/>
              </a:rPr>
              <a:t>last</a:t>
            </a:r>
            <a:r>
              <a:rPr lang="en-GB" sz="1800" dirty="0">
                <a:solidFill>
                  <a:schemeClr val="tx1"/>
                </a:solidFill>
                <a:effectLst/>
                <a:latin typeface="+mn-lt"/>
                <a:ea typeface="Calibri" panose="020F0502020204030204" pitchFamily="34" charset="0"/>
                <a:cs typeface="Times New Roman" panose="02020603050405020304" pitchFamily="18" charset="0"/>
              </a:rPr>
              <a:t> summer. </a:t>
            </a:r>
            <a:endParaRPr lang="sk-SK" sz="1800" dirty="0"/>
          </a:p>
        </p:txBody>
      </p:sp>
      <p:pic>
        <p:nvPicPr>
          <p:cNvPr id="5" name="Zástupný objekt pre obsah 4">
            <a:extLst>
              <a:ext uri="{FF2B5EF4-FFF2-40B4-BE49-F238E27FC236}">
                <a16:creationId xmlns:a16="http://schemas.microsoft.com/office/drawing/2014/main" xmlns="" id="{A2D4C593-DCD5-4E62-D633-92A6B1A59351}"/>
              </a:ext>
            </a:extLst>
          </p:cNvPr>
          <p:cNvPicPr>
            <a:picLocks noGrp="1" noChangeAspect="1"/>
          </p:cNvPicPr>
          <p:nvPr>
            <p:ph idx="1"/>
          </p:nvPr>
        </p:nvPicPr>
        <p:blipFill>
          <a:blip r:embed="rId2"/>
          <a:stretch>
            <a:fillRect/>
          </a:stretch>
        </p:blipFill>
        <p:spPr>
          <a:xfrm>
            <a:off x="0" y="2801"/>
            <a:ext cx="5419883" cy="3700894"/>
          </a:xfrm>
        </p:spPr>
      </p:pic>
      <p:pic>
        <p:nvPicPr>
          <p:cNvPr id="4" name="Zástupný objekt pre obsah 4">
            <a:extLst>
              <a:ext uri="{FF2B5EF4-FFF2-40B4-BE49-F238E27FC236}">
                <a16:creationId xmlns:a16="http://schemas.microsoft.com/office/drawing/2014/main" xmlns="" id="{6CBD9214-3B52-8C92-646F-6699B464126C}"/>
              </a:ext>
            </a:extLst>
          </p:cNvPr>
          <p:cNvPicPr>
            <a:picLocks noChangeAspect="1"/>
          </p:cNvPicPr>
          <p:nvPr/>
        </p:nvPicPr>
        <p:blipFill>
          <a:blip r:embed="rId3"/>
          <a:stretch>
            <a:fillRect/>
          </a:stretch>
        </p:blipFill>
        <p:spPr>
          <a:xfrm>
            <a:off x="5737625" y="1853248"/>
            <a:ext cx="6454375" cy="4840782"/>
          </a:xfrm>
          <a:prstGeom prst="rect">
            <a:avLst/>
          </a:prstGeom>
        </p:spPr>
      </p:pic>
      <p:pic>
        <p:nvPicPr>
          <p:cNvPr id="7" name="Zástupný objekt pre obsah 4">
            <a:extLst>
              <a:ext uri="{FF2B5EF4-FFF2-40B4-BE49-F238E27FC236}">
                <a16:creationId xmlns:a16="http://schemas.microsoft.com/office/drawing/2014/main" xmlns="" id="{9B3ADB5A-ED58-19BA-EF40-999E2FEE9E26}"/>
              </a:ext>
            </a:extLst>
          </p:cNvPr>
          <p:cNvPicPr>
            <a:picLocks noChangeAspect="1"/>
          </p:cNvPicPr>
          <p:nvPr/>
        </p:nvPicPr>
        <p:blipFill>
          <a:blip r:embed="rId4"/>
          <a:stretch>
            <a:fillRect/>
          </a:stretch>
        </p:blipFill>
        <p:spPr>
          <a:xfrm>
            <a:off x="646111" y="4273639"/>
            <a:ext cx="4226454" cy="2377381"/>
          </a:xfrm>
          <a:prstGeom prst="rect">
            <a:avLst/>
          </a:prstGeom>
        </p:spPr>
      </p:pic>
    </p:spTree>
    <p:extLst>
      <p:ext uri="{BB962C8B-B14F-4D97-AF65-F5344CB8AC3E}">
        <p14:creationId xmlns:p14="http://schemas.microsoft.com/office/powerpoint/2010/main" val="36067363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ón">
  <a:themeElements>
    <a:clrScheme name="Ió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ó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ó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TM02836342[[fn=Ión]]</Template>
  <TotalTime>1077</TotalTime>
  <Words>426</Words>
  <Application>Microsoft Office PowerPoint</Application>
  <PresentationFormat>Szélesvásznú</PresentationFormat>
  <Paragraphs>25</Paragraphs>
  <Slides>18</Slides>
  <Notes>0</Notes>
  <HiddenSlides>0</HiddenSlides>
  <MMClips>1</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18</vt:i4>
      </vt:variant>
    </vt:vector>
  </HeadingPairs>
  <TitlesOfParts>
    <vt:vector size="24" baseType="lpstr">
      <vt:lpstr>Arial</vt:lpstr>
      <vt:lpstr>Calibri</vt:lpstr>
      <vt:lpstr>Century Gothic</vt:lpstr>
      <vt:lpstr>Times New Roman</vt:lpstr>
      <vt:lpstr>Wingdings 3</vt:lpstr>
      <vt:lpstr>Ión</vt:lpstr>
      <vt:lpstr>  The impact of climate change on the natural and cultural heritage of Gúta</vt:lpstr>
      <vt:lpstr>PowerPoint bemutató</vt:lpstr>
      <vt:lpstr>Gúta´s a town in southern Slovakia,  20 kilometers from the Hungarian border.  Fun fact: the word Gúta comes from a Latin word ,,gutta´´, which means a drop of water. The city probably got its name from that word because it´s surrounded by rivers, for example, the Vágh river or the Small-Danubes backwater.</vt:lpstr>
      <vt:lpstr>  Our region    Great Rye Island  (Csallóköz)</vt:lpstr>
      <vt:lpstr>PowerPoint bemutató</vt:lpstr>
      <vt:lpstr>The impact of climate change on Gúta´s natural heritage</vt:lpstr>
      <vt:lpstr>PowerPoint bemutató</vt:lpstr>
      <vt:lpstr>PowerPoint bemutató</vt:lpstr>
      <vt:lpstr>Due to increasingly extreme weather conditions, the Dögös lake, located on our city's outskirts, began to shrink and almost dried out last summer. </vt:lpstr>
      <vt:lpstr>PowerPoint bemutató</vt:lpstr>
      <vt:lpstr>The water mill</vt:lpstr>
      <vt:lpstr>PowerPoint bemutató</vt:lpstr>
      <vt:lpstr>.In the area of the mill there is a folklore open - air museum.  Directly at the mill, a water milling museum was established which features exhibits including a unique machine for production of fishing nets one, of the first in the world. The boat mill is also among Slovakia’s national cultural heritage sites.  </vt:lpstr>
      <vt:lpstr>PowerPoint bemutató</vt:lpstr>
      <vt:lpstr>PowerPoint bemutató</vt:lpstr>
      <vt:lpstr>PowerPoint bemutató</vt:lpstr>
      <vt:lpstr>The water mill association also arranges environmental programs for the student groups. The main mission for this association is to teach today's generation about organic education/ecology.   </vt:lpstr>
      <vt:lpstr>Thank you for your attention!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User</dc:creator>
  <cp:lastModifiedBy>Microsoft-fiók</cp:lastModifiedBy>
  <cp:revision>35</cp:revision>
  <dcterms:created xsi:type="dcterms:W3CDTF">2022-10-05T14:17:19Z</dcterms:created>
  <dcterms:modified xsi:type="dcterms:W3CDTF">2023-03-07T22:26:23Z</dcterms:modified>
</cp:coreProperties>
</file>